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5" r:id="rId3"/>
    <p:sldId id="266" r:id="rId4"/>
    <p:sldId id="270" r:id="rId5"/>
    <p:sldId id="271" r:id="rId6"/>
    <p:sldId id="273" r:id="rId7"/>
    <p:sldId id="261" r:id="rId8"/>
    <p:sldId id="272" r:id="rId9"/>
    <p:sldId id="258" r:id="rId10"/>
    <p:sldId id="264" r:id="rId11"/>
    <p:sldId id="276" r:id="rId12"/>
    <p:sldId id="262" r:id="rId13"/>
    <p:sldId id="267" r:id="rId14"/>
    <p:sldId id="275" r:id="rId15"/>
    <p:sldId id="274" r:id="rId16"/>
    <p:sldId id="268" r:id="rId17"/>
    <p:sldId id="277" r:id="rId18"/>
    <p:sldId id="287" r:id="rId19"/>
    <p:sldId id="278" r:id="rId20"/>
    <p:sldId id="279" r:id="rId21"/>
    <p:sldId id="281" r:id="rId22"/>
    <p:sldId id="288" r:id="rId23"/>
    <p:sldId id="280" r:id="rId24"/>
    <p:sldId id="284" r:id="rId25"/>
    <p:sldId id="283" r:id="rId26"/>
    <p:sldId id="282"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BC1E3E"/>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0"/>
    <p:restoredTop sz="94631"/>
  </p:normalViewPr>
  <p:slideViewPr>
    <p:cSldViewPr snapToGrid="0" snapToObjects="1">
      <p:cViewPr varScale="1">
        <p:scale>
          <a:sx n="120" d="100"/>
          <a:sy n="120"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Boyles" userId="7936ce81-26aa-4692-bfd1-258725f562a7" providerId="ADAL" clId="{BB386313-FC75-43F5-8791-44A53DF3D190}"/>
    <pc:docChg chg="custSel modSld">
      <pc:chgData name="Stacy Boyles" userId="7936ce81-26aa-4692-bfd1-258725f562a7" providerId="ADAL" clId="{BB386313-FC75-43F5-8791-44A53DF3D190}" dt="2024-04-19T19:09:20.040" v="0" actId="478"/>
      <pc:docMkLst>
        <pc:docMk/>
      </pc:docMkLst>
      <pc:sldChg chg="delSp">
        <pc:chgData name="Stacy Boyles" userId="7936ce81-26aa-4692-bfd1-258725f562a7" providerId="ADAL" clId="{BB386313-FC75-43F5-8791-44A53DF3D190}" dt="2024-04-19T19:09:20.040" v="0" actId="478"/>
        <pc:sldMkLst>
          <pc:docMk/>
          <pc:sldMk cId="1069039336" sldId="269"/>
        </pc:sldMkLst>
        <pc:spChg chg="del">
          <ac:chgData name="Stacy Boyles" userId="7936ce81-26aa-4692-bfd1-258725f562a7" providerId="ADAL" clId="{BB386313-FC75-43F5-8791-44A53DF3D190}" dt="2024-04-19T19:09:20.040" v="0" actId="478"/>
          <ac:spMkLst>
            <pc:docMk/>
            <pc:sldMk cId="1069039336" sldId="26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61A69E-F24D-6445-884E-7EC7665607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62245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1A69E-F24D-6445-884E-7EC7665607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23274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1A69E-F24D-6445-884E-7EC7665607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115379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1A69E-F24D-6445-884E-7EC7665607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123381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1A69E-F24D-6445-884E-7EC7665607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70854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61A69E-F24D-6445-884E-7EC7665607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69702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61A69E-F24D-6445-884E-7EC76656071B}"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38656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61A69E-F24D-6445-884E-7EC76656071B}"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94172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1A69E-F24D-6445-884E-7EC76656071B}"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57547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1A69E-F24D-6445-884E-7EC7665607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194438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1A69E-F24D-6445-884E-7EC7665607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87E3D-F668-2249-ACB4-BCF73090E4A0}" type="slidenum">
              <a:rPr lang="en-US" smtClean="0"/>
              <a:t>‹#›</a:t>
            </a:fld>
            <a:endParaRPr lang="en-US"/>
          </a:p>
        </p:txBody>
      </p:sp>
    </p:spTree>
    <p:extLst>
      <p:ext uri="{BB962C8B-B14F-4D97-AF65-F5344CB8AC3E}">
        <p14:creationId xmlns:p14="http://schemas.microsoft.com/office/powerpoint/2010/main" val="106768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1A69E-F24D-6445-884E-7EC76656071B}" type="datetimeFigureOut">
              <a:rPr lang="en-US" smtClean="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87E3D-F668-2249-ACB4-BCF73090E4A0}" type="slidenum">
              <a:rPr lang="en-US" smtClean="0"/>
              <a:t>‹#›</a:t>
            </a:fld>
            <a:endParaRPr lang="en-US"/>
          </a:p>
        </p:txBody>
      </p:sp>
    </p:spTree>
    <p:extLst>
      <p:ext uri="{BB962C8B-B14F-4D97-AF65-F5344CB8AC3E}">
        <p14:creationId xmlns:p14="http://schemas.microsoft.com/office/powerpoint/2010/main" val="31538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png"/><Relationship Id="rId7"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1.png"/><Relationship Id="rId7"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 Id="rId9"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216400" y="2743200"/>
            <a:ext cx="5550464" cy="1323439"/>
          </a:xfrm>
          <a:prstGeom prst="rect">
            <a:avLst/>
          </a:prstGeom>
          <a:noFill/>
        </p:spPr>
        <p:txBody>
          <a:bodyPr wrap="square" rtlCol="0">
            <a:spAutoFit/>
          </a:bodyPr>
          <a:lstStyle/>
          <a:p>
            <a:pPr algn="ctr"/>
            <a:r>
              <a:rPr lang="en-US" sz="4000" b="1" dirty="0">
                <a:solidFill>
                  <a:schemeClr val="bg1"/>
                </a:solidFill>
                <a:latin typeface="Georgia" charset="0"/>
                <a:ea typeface="Georgia" charset="0"/>
                <a:cs typeface="Georgia" charset="0"/>
              </a:rPr>
              <a:t>Microsoft Teams Phone Training</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307" t="40406"/>
          <a:stretch/>
        </p:blipFill>
        <p:spPr>
          <a:xfrm>
            <a:off x="0" y="0"/>
            <a:ext cx="4332845" cy="464525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45" y="5210470"/>
            <a:ext cx="5434019" cy="1402459"/>
          </a:xfrm>
          <a:prstGeom prst="rect">
            <a:avLst/>
          </a:prstGeom>
        </p:spPr>
      </p:pic>
    </p:spTree>
    <p:extLst>
      <p:ext uri="{BB962C8B-B14F-4D97-AF65-F5344CB8AC3E}">
        <p14:creationId xmlns:p14="http://schemas.microsoft.com/office/powerpoint/2010/main" val="106903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216400" y="2743200"/>
            <a:ext cx="4076700" cy="923330"/>
          </a:xfrm>
          <a:prstGeom prst="rect">
            <a:avLst/>
          </a:prstGeom>
          <a:noFill/>
        </p:spPr>
        <p:txBody>
          <a:bodyPr wrap="square" rtlCol="0">
            <a:spAutoFit/>
          </a:bodyPr>
          <a:lstStyle/>
          <a:p>
            <a:pPr algn="ctr"/>
            <a:r>
              <a:rPr lang="en-US" sz="5400" b="1" dirty="0">
                <a:solidFill>
                  <a:schemeClr val="bg1"/>
                </a:solidFill>
                <a:latin typeface="Georgia" charset="0"/>
                <a:ea typeface="Georgia" charset="0"/>
                <a:cs typeface="Georgia" charset="0"/>
              </a:rPr>
              <a:t>Calling</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307" t="40406"/>
          <a:stretch/>
        </p:blipFill>
        <p:spPr>
          <a:xfrm>
            <a:off x="0" y="0"/>
            <a:ext cx="4332845" cy="4645258"/>
          </a:xfrm>
          <a:prstGeom prst="rect">
            <a:avLst/>
          </a:prstGeom>
        </p:spPr>
      </p:pic>
    </p:spTree>
    <p:extLst>
      <p:ext uri="{BB962C8B-B14F-4D97-AF65-F5344CB8AC3E}">
        <p14:creationId xmlns:p14="http://schemas.microsoft.com/office/powerpoint/2010/main" val="15212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Emergency Calls</a:t>
            </a:r>
          </a:p>
        </p:txBody>
      </p:sp>
      <p:sp>
        <p:nvSpPr>
          <p:cNvPr id="3" name="Content Placeholder 2"/>
          <p:cNvSpPr>
            <a:spLocks noGrp="1"/>
          </p:cNvSpPr>
          <p:nvPr>
            <p:ph idx="1"/>
          </p:nvPr>
        </p:nvSpPr>
        <p:spPr>
          <a:xfrm>
            <a:off x="1588114" y="1741452"/>
            <a:ext cx="9765686" cy="370421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Because of the mobile nature of Teams Phone, we recommend that you do not call 911 from the Teams app.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Please dial from your native cellphone dialer for best response times.</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Tree>
    <p:extLst>
      <p:ext uri="{BB962C8B-B14F-4D97-AF65-F5344CB8AC3E}">
        <p14:creationId xmlns:p14="http://schemas.microsoft.com/office/powerpoint/2010/main" val="318932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Initiate a Call</a:t>
            </a:r>
          </a:p>
        </p:txBody>
      </p:sp>
      <p:sp>
        <p:nvSpPr>
          <p:cNvPr id="3" name="Content Placeholder 2"/>
          <p:cNvSpPr>
            <a:spLocks noGrp="1"/>
          </p:cNvSpPr>
          <p:nvPr>
            <p:ph idx="1"/>
          </p:nvPr>
        </p:nvSpPr>
        <p:spPr>
          <a:xfrm>
            <a:off x="403004" y="1419739"/>
            <a:ext cx="9765686" cy="297901"/>
          </a:xfrm>
        </p:spPr>
        <p:txBody>
          <a:bodyPr>
            <a:normAutofit lnSpcReduction="10000"/>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Video and audio icons allow you to initiate a call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from Contacts or Contact Groups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with one click.</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a contact from the contacts section of your Teams calling. There is a green callout box around the video call (if calling internal) and voice call options.">
            <a:extLst>
              <a:ext uri="{FF2B5EF4-FFF2-40B4-BE49-F238E27FC236}">
                <a16:creationId xmlns:a16="http://schemas.microsoft.com/office/drawing/2014/main" id="{52D87B82-F6B1-0C83-C811-7309D6B16CE0}"/>
              </a:ext>
            </a:extLst>
          </p:cNvPr>
          <p:cNvGrpSpPr/>
          <p:nvPr/>
        </p:nvGrpSpPr>
        <p:grpSpPr>
          <a:xfrm>
            <a:off x="755176" y="1741625"/>
            <a:ext cx="8581813" cy="331830"/>
            <a:chOff x="184643" y="1910754"/>
            <a:chExt cx="8581813" cy="331830"/>
          </a:xfrm>
        </p:grpSpPr>
        <p:pic>
          <p:nvPicPr>
            <p:cNvPr id="7" name="Picture 6">
              <a:extLst>
                <a:ext uri="{FF2B5EF4-FFF2-40B4-BE49-F238E27FC236}">
                  <a16:creationId xmlns:a16="http://schemas.microsoft.com/office/drawing/2014/main" id="{E43DB48C-137F-D5BC-2673-788BFA4D16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4643" y="1910754"/>
              <a:ext cx="8581813" cy="331830"/>
            </a:xfrm>
            <a:prstGeom prst="rect">
              <a:avLst/>
            </a:prstGeom>
            <a:ln>
              <a:solidFill>
                <a:sysClr val="window" lastClr="FFFFFF">
                  <a:lumMod val="50000"/>
                </a:sysClr>
              </a:solidFill>
            </a:ln>
          </p:spPr>
        </p:pic>
        <p:sp>
          <p:nvSpPr>
            <p:cNvPr id="8" name="Rectangle 7">
              <a:extLst>
                <a:ext uri="{FF2B5EF4-FFF2-40B4-BE49-F238E27FC236}">
                  <a16:creationId xmlns:a16="http://schemas.microsoft.com/office/drawing/2014/main" id="{C72012C5-81FF-4B3E-016C-2D6220C294B4}"/>
                </a:ext>
              </a:extLst>
            </p:cNvPr>
            <p:cNvSpPr/>
            <p:nvPr/>
          </p:nvSpPr>
          <p:spPr>
            <a:xfrm>
              <a:off x="7872376" y="1941634"/>
              <a:ext cx="535093" cy="250613"/>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a typeface="+mn-ea"/>
                <a:cs typeface="Segoe UI" panose="020B0502040204020203" pitchFamily="34" charset="0"/>
              </a:endParaRPr>
            </a:p>
          </p:txBody>
        </p:sp>
      </p:grpSp>
      <p:grpSp>
        <p:nvGrpSpPr>
          <p:cNvPr id="9" name="Group 8" descr="A photo of of a contact card from a Contact Group. There is a green callout box around the video call (if internal calling) and voice call.">
            <a:extLst>
              <a:ext uri="{FF2B5EF4-FFF2-40B4-BE49-F238E27FC236}">
                <a16:creationId xmlns:a16="http://schemas.microsoft.com/office/drawing/2014/main" id="{EF6FE257-B02D-1A15-1402-C46B939038BF}"/>
              </a:ext>
            </a:extLst>
          </p:cNvPr>
          <p:cNvGrpSpPr/>
          <p:nvPr/>
        </p:nvGrpSpPr>
        <p:grpSpPr>
          <a:xfrm>
            <a:off x="9660871" y="1302987"/>
            <a:ext cx="800661" cy="991727"/>
            <a:chOff x="9660871" y="1302987"/>
            <a:chExt cx="800661" cy="991727"/>
          </a:xfrm>
        </p:grpSpPr>
        <p:pic>
          <p:nvPicPr>
            <p:cNvPr id="11" name="Picture 10">
              <a:extLst>
                <a:ext uri="{FF2B5EF4-FFF2-40B4-BE49-F238E27FC236}">
                  <a16:creationId xmlns:a16="http://schemas.microsoft.com/office/drawing/2014/main" id="{2BD666D8-1C3C-E353-33D0-12E6EB8DD96C}"/>
                </a:ext>
              </a:extLst>
            </p:cNvPr>
            <p:cNvPicPr>
              <a:picLocks noChangeAspect="1"/>
            </p:cNvPicPr>
            <p:nvPr/>
          </p:nvPicPr>
          <p:blipFill rotWithShape="1">
            <a:blip r:embed="rId5"/>
            <a:srcRect l="-1" r="52732" b="13154"/>
            <a:stretch/>
          </p:blipFill>
          <p:spPr>
            <a:xfrm>
              <a:off x="9660871" y="1302987"/>
              <a:ext cx="800661" cy="991727"/>
            </a:xfrm>
            <a:prstGeom prst="rect">
              <a:avLst/>
            </a:prstGeom>
            <a:ln>
              <a:solidFill>
                <a:sysClr val="window" lastClr="FFFFFF">
                  <a:lumMod val="50000"/>
                </a:sysClr>
              </a:solidFill>
            </a:ln>
          </p:spPr>
        </p:pic>
        <p:sp>
          <p:nvSpPr>
            <p:cNvPr id="12" name="Rectangle 11">
              <a:extLst>
                <a:ext uri="{FF2B5EF4-FFF2-40B4-BE49-F238E27FC236}">
                  <a16:creationId xmlns:a16="http://schemas.microsoft.com/office/drawing/2014/main" id="{8990ADCD-6462-0C35-8E2C-738CA938CB7F}"/>
                </a:ext>
              </a:extLst>
            </p:cNvPr>
            <p:cNvSpPr/>
            <p:nvPr/>
          </p:nvSpPr>
          <p:spPr>
            <a:xfrm>
              <a:off x="9842740" y="1985767"/>
              <a:ext cx="439947" cy="261947"/>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a typeface="+mn-ea"/>
                <a:cs typeface="Segoe UI" panose="020B0502040204020203" pitchFamily="34" charset="0"/>
              </a:endParaRPr>
            </a:p>
          </p:txBody>
        </p:sp>
      </p:grpSp>
      <p:sp>
        <p:nvSpPr>
          <p:cNvPr id="15" name="TextBox 14">
            <a:extLst>
              <a:ext uri="{FF2B5EF4-FFF2-40B4-BE49-F238E27FC236}">
                <a16:creationId xmlns:a16="http://schemas.microsoft.com/office/drawing/2014/main" id="{DCE6D924-2770-0DCE-A1DB-E5C426BD9F7C}"/>
              </a:ext>
            </a:extLst>
          </p:cNvPr>
          <p:cNvSpPr txBox="1"/>
          <p:nvPr/>
        </p:nvSpPr>
        <p:spPr>
          <a:xfrm>
            <a:off x="403004" y="2173122"/>
            <a:ext cx="6106026" cy="3077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Escalate any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chat</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to a video or audio call.</a:t>
            </a:r>
          </a:p>
        </p:txBody>
      </p:sp>
      <p:grpSp>
        <p:nvGrpSpPr>
          <p:cNvPr id="16" name="Group 15" descr="A photo of an the tabs along the top of active chat in Teams. There is a green callout box around the video call option and the voice call option.">
            <a:extLst>
              <a:ext uri="{FF2B5EF4-FFF2-40B4-BE49-F238E27FC236}">
                <a16:creationId xmlns:a16="http://schemas.microsoft.com/office/drawing/2014/main" id="{3C9717B2-748E-4053-7B67-9B68AA5AD4CC}"/>
              </a:ext>
            </a:extLst>
          </p:cNvPr>
          <p:cNvGrpSpPr/>
          <p:nvPr/>
        </p:nvGrpSpPr>
        <p:grpSpPr>
          <a:xfrm>
            <a:off x="755176" y="2567509"/>
            <a:ext cx="8686800" cy="420681"/>
            <a:chOff x="266006" y="3862398"/>
            <a:chExt cx="10656052" cy="555221"/>
          </a:xfrm>
        </p:grpSpPr>
        <p:pic>
          <p:nvPicPr>
            <p:cNvPr id="17" name="Picture 16">
              <a:extLst>
                <a:ext uri="{FF2B5EF4-FFF2-40B4-BE49-F238E27FC236}">
                  <a16:creationId xmlns:a16="http://schemas.microsoft.com/office/drawing/2014/main" id="{430D2BB2-CD0D-72A7-FA4B-1F1299A47D2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6006" y="3862398"/>
              <a:ext cx="10656052" cy="555221"/>
            </a:xfrm>
            <a:prstGeom prst="rect">
              <a:avLst/>
            </a:prstGeom>
            <a:ln>
              <a:solidFill>
                <a:sysClr val="window" lastClr="FFFFFF">
                  <a:lumMod val="50000"/>
                </a:sysClr>
              </a:solidFill>
            </a:ln>
          </p:spPr>
        </p:pic>
        <p:sp>
          <p:nvSpPr>
            <p:cNvPr id="18" name="Rectangle 17">
              <a:extLst>
                <a:ext uri="{FF2B5EF4-FFF2-40B4-BE49-F238E27FC236}">
                  <a16:creationId xmlns:a16="http://schemas.microsoft.com/office/drawing/2014/main" id="{BD5D6641-F31B-B86C-FE73-1990AD3EB084}"/>
                </a:ext>
              </a:extLst>
            </p:cNvPr>
            <p:cNvSpPr/>
            <p:nvPr/>
          </p:nvSpPr>
          <p:spPr>
            <a:xfrm>
              <a:off x="9806837" y="3948413"/>
              <a:ext cx="707814" cy="364415"/>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a typeface="+mn-ea"/>
                <a:cs typeface="Segoe UI" panose="020B0502040204020203" pitchFamily="34" charset="0"/>
              </a:endParaRPr>
            </a:p>
          </p:txBody>
        </p:sp>
      </p:grpSp>
      <p:sp>
        <p:nvSpPr>
          <p:cNvPr id="20" name="TextBox 19">
            <a:extLst>
              <a:ext uri="{FF2B5EF4-FFF2-40B4-BE49-F238E27FC236}">
                <a16:creationId xmlns:a16="http://schemas.microsoft.com/office/drawing/2014/main" id="{062872B5-5907-BE3E-BD1F-5BE526318A91}"/>
              </a:ext>
            </a:extLst>
          </p:cNvPr>
          <p:cNvSpPr txBox="1"/>
          <p:nvPr/>
        </p:nvSpPr>
        <p:spPr>
          <a:xfrm>
            <a:off x="403004" y="3193803"/>
            <a:ext cx="7255096" cy="7386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dial pad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feature will accept a phone number that is copied and pasted to initiate a call. You may also click the numbers in the dial pad or type a number using the keyboard.</a:t>
            </a:r>
          </a:p>
        </p:txBody>
      </p:sp>
      <p:pic>
        <p:nvPicPr>
          <p:cNvPr id="21" name="Picture 20" descr="A photo of the Teams Calls dial pad.">
            <a:extLst>
              <a:ext uri="{FF2B5EF4-FFF2-40B4-BE49-F238E27FC236}">
                <a16:creationId xmlns:a16="http://schemas.microsoft.com/office/drawing/2014/main" id="{5F5FE0C2-6D54-E889-9216-28772A903F88}"/>
              </a:ext>
            </a:extLst>
          </p:cNvPr>
          <p:cNvPicPr>
            <a:picLocks noChangeAspect="1"/>
          </p:cNvPicPr>
          <p:nvPr/>
        </p:nvPicPr>
        <p:blipFill rotWithShape="1">
          <a:blip r:embed="rId7"/>
          <a:srcRect t="1691" b="26789"/>
          <a:stretch/>
        </p:blipFill>
        <p:spPr>
          <a:xfrm>
            <a:off x="7791962" y="3137245"/>
            <a:ext cx="1650014" cy="1802390"/>
          </a:xfrm>
          <a:prstGeom prst="rect">
            <a:avLst/>
          </a:prstGeom>
          <a:ln>
            <a:solidFill>
              <a:sysClr val="window" lastClr="FFFFFF">
                <a:lumMod val="50000"/>
              </a:sysClr>
            </a:solidFill>
          </a:ln>
        </p:spPr>
      </p:pic>
      <p:sp>
        <p:nvSpPr>
          <p:cNvPr id="23" name="TextBox 22">
            <a:extLst>
              <a:ext uri="{FF2B5EF4-FFF2-40B4-BE49-F238E27FC236}">
                <a16:creationId xmlns:a16="http://schemas.microsoft.com/office/drawing/2014/main" id="{5EE18533-9BE5-CB2B-DC3D-C0D5A51542E4}"/>
              </a:ext>
            </a:extLst>
          </p:cNvPr>
          <p:cNvSpPr txBox="1"/>
          <p:nvPr/>
        </p:nvSpPr>
        <p:spPr>
          <a:xfrm>
            <a:off x="403004" y="4931832"/>
            <a:ext cx="5390201"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Use 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command from the search field to make a call no matter where you’re working in Teams.</a:t>
            </a:r>
          </a:p>
        </p:txBody>
      </p:sp>
      <p:pic>
        <p:nvPicPr>
          <p:cNvPr id="24" name="Picture 17" descr="A photo of the command/search bar with the call command initiated, showing to type a name or number to call directly.">
            <a:extLst>
              <a:ext uri="{FF2B5EF4-FFF2-40B4-BE49-F238E27FC236}">
                <a16:creationId xmlns:a16="http://schemas.microsoft.com/office/drawing/2014/main" id="{5DB8BFBC-1E78-4DCB-7F72-71927FCA511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917" b="917"/>
          <a:stretch/>
        </p:blipFill>
        <p:spPr>
          <a:xfrm>
            <a:off x="5625906" y="4977806"/>
            <a:ext cx="1944153" cy="559051"/>
          </a:xfrm>
          <a:prstGeom prst="rect">
            <a:avLst/>
          </a:prstGeom>
          <a:ln>
            <a:solidFill>
              <a:sysClr val="window" lastClr="FFFFFF">
                <a:lumMod val="50000"/>
              </a:sysClr>
            </a:solidFill>
          </a:ln>
        </p:spPr>
      </p:pic>
    </p:spTree>
    <p:extLst>
      <p:ext uri="{BB962C8B-B14F-4D97-AF65-F5344CB8AC3E}">
        <p14:creationId xmlns:p14="http://schemas.microsoft.com/office/powerpoint/2010/main" val="129372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Call Controls</a:t>
            </a:r>
          </a:p>
        </p:txBody>
      </p:sp>
      <p:sp>
        <p:nvSpPr>
          <p:cNvPr id="3" name="Content Placeholder 2"/>
          <p:cNvSpPr>
            <a:spLocks noGrp="1"/>
          </p:cNvSpPr>
          <p:nvPr>
            <p:ph idx="1"/>
          </p:nvPr>
        </p:nvSpPr>
        <p:spPr>
          <a:xfrm>
            <a:off x="327134" y="1440280"/>
            <a:ext cx="9765686" cy="38745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 controls will appear slightly different if you are making an external call versus an internal call.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pic>
        <p:nvPicPr>
          <p:cNvPr id="7" name="Picture 6">
            <a:extLst>
              <a:ext uri="{FF2B5EF4-FFF2-40B4-BE49-F238E27FC236}">
                <a16:creationId xmlns:a16="http://schemas.microsoft.com/office/drawing/2014/main" id="{F48F2077-A881-8E64-A4C1-C0AA097BCA78}"/>
              </a:ext>
            </a:extLst>
          </p:cNvPr>
          <p:cNvPicPr>
            <a:picLocks noChangeAspect="1"/>
          </p:cNvPicPr>
          <p:nvPr/>
        </p:nvPicPr>
        <p:blipFill>
          <a:blip r:embed="rId4"/>
          <a:stretch>
            <a:fillRect/>
          </a:stretch>
        </p:blipFill>
        <p:spPr>
          <a:xfrm>
            <a:off x="467195" y="2659044"/>
            <a:ext cx="5616105" cy="2535392"/>
          </a:xfrm>
          <a:prstGeom prst="rect">
            <a:avLst/>
          </a:prstGeom>
        </p:spPr>
      </p:pic>
      <p:pic>
        <p:nvPicPr>
          <p:cNvPr id="9" name="Picture 8">
            <a:extLst>
              <a:ext uri="{FF2B5EF4-FFF2-40B4-BE49-F238E27FC236}">
                <a16:creationId xmlns:a16="http://schemas.microsoft.com/office/drawing/2014/main" id="{FA6A65D8-8D21-5BA8-6EE0-CC90E5B9B6F2}"/>
              </a:ext>
            </a:extLst>
          </p:cNvPr>
          <p:cNvPicPr>
            <a:picLocks noChangeAspect="1"/>
          </p:cNvPicPr>
          <p:nvPr/>
        </p:nvPicPr>
        <p:blipFill>
          <a:blip r:embed="rId5"/>
          <a:stretch>
            <a:fillRect/>
          </a:stretch>
        </p:blipFill>
        <p:spPr>
          <a:xfrm>
            <a:off x="7443686" y="2913152"/>
            <a:ext cx="3473655" cy="2171034"/>
          </a:xfrm>
          <a:prstGeom prst="rect">
            <a:avLst/>
          </a:prstGeom>
        </p:spPr>
      </p:pic>
      <p:sp>
        <p:nvSpPr>
          <p:cNvPr id="12" name="TextBox 11">
            <a:extLst>
              <a:ext uri="{FF2B5EF4-FFF2-40B4-BE49-F238E27FC236}">
                <a16:creationId xmlns:a16="http://schemas.microsoft.com/office/drawing/2014/main" id="{52571CE1-2A80-64DB-41A0-A9C851711C1F}"/>
              </a:ext>
            </a:extLst>
          </p:cNvPr>
          <p:cNvSpPr txBox="1"/>
          <p:nvPr/>
        </p:nvSpPr>
        <p:spPr>
          <a:xfrm>
            <a:off x="160421" y="1997842"/>
            <a:ext cx="610602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Internal (Teams to Teams)</a:t>
            </a:r>
          </a:p>
        </p:txBody>
      </p:sp>
      <p:sp>
        <p:nvSpPr>
          <p:cNvPr id="15" name="TextBox 14">
            <a:extLst>
              <a:ext uri="{FF2B5EF4-FFF2-40B4-BE49-F238E27FC236}">
                <a16:creationId xmlns:a16="http://schemas.microsoft.com/office/drawing/2014/main" id="{96C4F57A-C74F-9EA5-1FE8-58209D57EF11}"/>
              </a:ext>
            </a:extLst>
          </p:cNvPr>
          <p:cNvSpPr txBox="1"/>
          <p:nvPr/>
        </p:nvSpPr>
        <p:spPr>
          <a:xfrm>
            <a:off x="8694079" y="2402845"/>
            <a:ext cx="972867"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External</a:t>
            </a:r>
            <a:endParaRPr lang="en-US" dirty="0"/>
          </a:p>
        </p:txBody>
      </p:sp>
    </p:spTree>
    <p:extLst>
      <p:ext uri="{BB962C8B-B14F-4D97-AF65-F5344CB8AC3E}">
        <p14:creationId xmlns:p14="http://schemas.microsoft.com/office/powerpoint/2010/main" val="11173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Hold</a:t>
            </a:r>
          </a:p>
        </p:txBody>
      </p:sp>
      <p:sp>
        <p:nvSpPr>
          <p:cNvPr id="3" name="Content Placeholder 2"/>
          <p:cNvSpPr>
            <a:spLocks noGrp="1"/>
          </p:cNvSpPr>
          <p:nvPr>
            <p:ph idx="1"/>
          </p:nvPr>
        </p:nvSpPr>
        <p:spPr>
          <a:xfrm>
            <a:off x="332441" y="1385781"/>
            <a:ext cx="5600754" cy="387457"/>
          </a:xfrm>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Place a call on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Hold</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from the more options menu.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pic>
        <p:nvPicPr>
          <p:cNvPr id="7" name="Picture 6">
            <a:extLst>
              <a:ext uri="{FF2B5EF4-FFF2-40B4-BE49-F238E27FC236}">
                <a16:creationId xmlns:a16="http://schemas.microsoft.com/office/drawing/2014/main" id="{F9DD58F7-93CF-8DDE-95AB-A3538C3F3D1F}"/>
              </a:ext>
            </a:extLst>
          </p:cNvPr>
          <p:cNvPicPr>
            <a:picLocks noChangeAspect="1"/>
          </p:cNvPicPr>
          <p:nvPr/>
        </p:nvPicPr>
        <p:blipFill>
          <a:blip r:embed="rId4"/>
          <a:stretch>
            <a:fillRect/>
          </a:stretch>
        </p:blipFill>
        <p:spPr>
          <a:xfrm>
            <a:off x="4071805" y="1836094"/>
            <a:ext cx="4048389" cy="449240"/>
          </a:xfrm>
          <a:prstGeom prst="rect">
            <a:avLst/>
          </a:prstGeom>
        </p:spPr>
      </p:pic>
      <p:sp>
        <p:nvSpPr>
          <p:cNvPr id="9" name="TextBox 8">
            <a:extLst>
              <a:ext uri="{FF2B5EF4-FFF2-40B4-BE49-F238E27FC236}">
                <a16:creationId xmlns:a16="http://schemas.microsoft.com/office/drawing/2014/main" id="{35FE6DE2-0441-8987-AFB2-63342D3B060D}"/>
              </a:ext>
            </a:extLst>
          </p:cNvPr>
          <p:cNvSpPr txBox="1"/>
          <p:nvPr/>
        </p:nvSpPr>
        <p:spPr>
          <a:xfrm>
            <a:off x="332441" y="2402009"/>
            <a:ext cx="10339570" cy="33855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After placing a call on hold, you will either see a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Resume</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in the control bar or on the main call screen. </a:t>
            </a:r>
          </a:p>
        </p:txBody>
      </p:sp>
      <p:grpSp>
        <p:nvGrpSpPr>
          <p:cNvPr id="11" name="Group 10" descr="A photo of a Teams call on hold. There is a green callout box around the resume button, indicating to click here to retrieve the call from hold.">
            <a:extLst>
              <a:ext uri="{FF2B5EF4-FFF2-40B4-BE49-F238E27FC236}">
                <a16:creationId xmlns:a16="http://schemas.microsoft.com/office/drawing/2014/main" id="{CEE8F3B6-DEC9-EB0D-04A1-135F0097667F}"/>
              </a:ext>
            </a:extLst>
          </p:cNvPr>
          <p:cNvGrpSpPr/>
          <p:nvPr/>
        </p:nvGrpSpPr>
        <p:grpSpPr>
          <a:xfrm>
            <a:off x="3382398" y="2885969"/>
            <a:ext cx="5525221" cy="2669500"/>
            <a:chOff x="3132998" y="2860619"/>
            <a:chExt cx="6997792" cy="3409184"/>
          </a:xfrm>
        </p:grpSpPr>
        <p:pic>
          <p:nvPicPr>
            <p:cNvPr id="12" name="Picture 11">
              <a:extLst>
                <a:ext uri="{FF2B5EF4-FFF2-40B4-BE49-F238E27FC236}">
                  <a16:creationId xmlns:a16="http://schemas.microsoft.com/office/drawing/2014/main" id="{A1DFF413-8D8E-3268-869C-DB16073BDD1F}"/>
                </a:ext>
              </a:extLst>
            </p:cNvPr>
            <p:cNvPicPr>
              <a:picLocks noChangeAspect="1"/>
            </p:cNvPicPr>
            <p:nvPr/>
          </p:nvPicPr>
          <p:blipFill rotWithShape="1">
            <a:blip r:embed="rId5"/>
            <a:srcRect b="4963"/>
            <a:stretch/>
          </p:blipFill>
          <p:spPr>
            <a:xfrm>
              <a:off x="3132998" y="2860619"/>
              <a:ext cx="6997792" cy="3409184"/>
            </a:xfrm>
            <a:prstGeom prst="rect">
              <a:avLst/>
            </a:prstGeom>
          </p:spPr>
        </p:pic>
        <p:sp>
          <p:nvSpPr>
            <p:cNvPr id="13" name="Rectangle 12">
              <a:extLst>
                <a:ext uri="{FF2B5EF4-FFF2-40B4-BE49-F238E27FC236}">
                  <a16:creationId xmlns:a16="http://schemas.microsoft.com/office/drawing/2014/main" id="{6EA69DBE-2711-EF89-235B-D1A525E243F7}"/>
                </a:ext>
              </a:extLst>
            </p:cNvPr>
            <p:cNvSpPr/>
            <p:nvPr/>
          </p:nvSpPr>
          <p:spPr>
            <a:xfrm>
              <a:off x="7900513" y="2870144"/>
              <a:ext cx="696595" cy="311205"/>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3503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Multiple Calls Navigation</a:t>
            </a:r>
          </a:p>
        </p:txBody>
      </p:sp>
      <p:sp>
        <p:nvSpPr>
          <p:cNvPr id="3" name="Content Placeholder 2"/>
          <p:cNvSpPr>
            <a:spLocks noGrp="1"/>
          </p:cNvSpPr>
          <p:nvPr>
            <p:ph idx="1"/>
          </p:nvPr>
        </p:nvSpPr>
        <p:spPr>
          <a:xfrm>
            <a:off x="327134" y="1410727"/>
            <a:ext cx="11554050" cy="718182"/>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While only one call can be active at a time, you can toggle between multiple calls. If you accept an incoming call while on an active call, that active call will be automatically placed on hold, and the new call (if answered) will display in a separate call window. The call window(s) remain active until you select the Leave option, or the caller hangs up.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a:extLst>
              <a:ext uri="{FF2B5EF4-FFF2-40B4-BE49-F238E27FC236}">
                <a16:creationId xmlns:a16="http://schemas.microsoft.com/office/drawing/2014/main" id="{B320CA06-CD20-68D2-DDA0-84EB8B543608}"/>
              </a:ext>
            </a:extLst>
          </p:cNvPr>
          <p:cNvGrpSpPr/>
          <p:nvPr/>
        </p:nvGrpSpPr>
        <p:grpSpPr>
          <a:xfrm>
            <a:off x="4496083" y="2108488"/>
            <a:ext cx="7607576" cy="2961793"/>
            <a:chOff x="2792816" y="2344133"/>
            <a:chExt cx="9368713" cy="3269044"/>
          </a:xfrm>
        </p:grpSpPr>
        <p:grpSp>
          <p:nvGrpSpPr>
            <p:cNvPr id="7" name="Group 6" descr="A group of photos showing an original call on hold, a second call answered and active, and a third incoming call. There is a green callout box around the resume button on the orginal held call.">
              <a:extLst>
                <a:ext uri="{FF2B5EF4-FFF2-40B4-BE49-F238E27FC236}">
                  <a16:creationId xmlns:a16="http://schemas.microsoft.com/office/drawing/2014/main" id="{39E77F00-8CCB-01E6-1788-CBFC388D9CD6}"/>
                </a:ext>
              </a:extLst>
            </p:cNvPr>
            <p:cNvGrpSpPr/>
            <p:nvPr/>
          </p:nvGrpSpPr>
          <p:grpSpPr>
            <a:xfrm>
              <a:off x="2792816" y="2344133"/>
              <a:ext cx="9368713" cy="3269044"/>
              <a:chOff x="2792816" y="2474767"/>
              <a:chExt cx="9368713" cy="3269044"/>
            </a:xfrm>
          </p:grpSpPr>
          <p:sp>
            <p:nvSpPr>
              <p:cNvPr id="9" name="TextBox 8">
                <a:extLst>
                  <a:ext uri="{FF2B5EF4-FFF2-40B4-BE49-F238E27FC236}">
                    <a16:creationId xmlns:a16="http://schemas.microsoft.com/office/drawing/2014/main" id="{4EFDBE70-895B-7D4A-F9C0-4E8977CE8935}"/>
                  </a:ext>
                </a:extLst>
              </p:cNvPr>
              <p:cNvSpPr txBox="1"/>
              <p:nvPr/>
            </p:nvSpPr>
            <p:spPr>
              <a:xfrm>
                <a:off x="9124029" y="2652725"/>
                <a:ext cx="279497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C3C3B"/>
                    </a:solidFill>
                    <a:effectLst/>
                    <a:uLnTx/>
                    <a:uFillTx/>
                    <a:latin typeface="Segoe UI" panose="020B0502040204020203" pitchFamily="34" charset="0"/>
                    <a:cs typeface="Segoe UI" panose="020B0502040204020203" pitchFamily="34" charset="0"/>
                  </a:rPr>
                  <a:t>Original call window, on hold if second call answered</a:t>
                </a:r>
              </a:p>
            </p:txBody>
          </p:sp>
          <p:sp>
            <p:nvSpPr>
              <p:cNvPr id="11" name="TextBox 10">
                <a:extLst>
                  <a:ext uri="{FF2B5EF4-FFF2-40B4-BE49-F238E27FC236}">
                    <a16:creationId xmlns:a16="http://schemas.microsoft.com/office/drawing/2014/main" id="{B61AF2BC-1EAA-1F40-6814-89BDC404F0F7}"/>
                  </a:ext>
                </a:extLst>
              </p:cNvPr>
              <p:cNvSpPr txBox="1"/>
              <p:nvPr/>
            </p:nvSpPr>
            <p:spPr>
              <a:xfrm>
                <a:off x="9124029" y="3694389"/>
                <a:ext cx="3037500"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3C3C3B"/>
                    </a:solidFill>
                    <a:effectLst/>
                    <a:uLnTx/>
                    <a:uFillTx/>
                    <a:latin typeface="Segoe UI" panose="020B0502040204020203" pitchFamily="34" charset="0"/>
                    <a:cs typeface="Segoe UI" panose="020B0502040204020203" pitchFamily="34" charset="0"/>
                  </a:rPr>
                  <a:t>Second incoming call window, </a:t>
                </a:r>
                <a:r>
                  <a:rPr kumimoji="0" lang="en-US" sz="1600" b="1" i="0" u="none" strike="noStrike" kern="0" cap="none" spc="0" normalizeH="0" baseline="0" noProof="0">
                    <a:ln>
                      <a:noFill/>
                    </a:ln>
                    <a:solidFill>
                      <a:srgbClr val="3C3C3B"/>
                    </a:solidFill>
                    <a:effectLst/>
                    <a:uLnTx/>
                    <a:uFillTx/>
                    <a:latin typeface="Segoe UI" panose="020B0502040204020203" pitchFamily="34" charset="0"/>
                    <a:cs typeface="Segoe UI" panose="020B0502040204020203" pitchFamily="34" charset="0"/>
                  </a:rPr>
                  <a:t>active</a:t>
                </a:r>
                <a:r>
                  <a:rPr kumimoji="0" lang="en-US" sz="1600" b="0" i="0" u="none" strike="noStrike" kern="0" cap="none" spc="0" normalizeH="0" baseline="0" noProof="0">
                    <a:ln>
                      <a:noFill/>
                    </a:ln>
                    <a:solidFill>
                      <a:srgbClr val="3C3C3B"/>
                    </a:solidFill>
                    <a:effectLst/>
                    <a:uLnTx/>
                    <a:uFillTx/>
                    <a:latin typeface="Segoe UI" panose="020B0502040204020203" pitchFamily="34" charset="0"/>
                    <a:cs typeface="Segoe UI" panose="020B0502040204020203" pitchFamily="34" charset="0"/>
                  </a:rPr>
                  <a:t> when answered. </a:t>
                </a:r>
              </a:p>
            </p:txBody>
          </p:sp>
          <p:sp>
            <p:nvSpPr>
              <p:cNvPr id="12" name="TextBox 11">
                <a:extLst>
                  <a:ext uri="{FF2B5EF4-FFF2-40B4-BE49-F238E27FC236}">
                    <a16:creationId xmlns:a16="http://schemas.microsoft.com/office/drawing/2014/main" id="{ACE9570B-D7A6-9209-0121-7944CA772516}"/>
                  </a:ext>
                </a:extLst>
              </p:cNvPr>
              <p:cNvSpPr txBox="1"/>
              <p:nvPr/>
            </p:nvSpPr>
            <p:spPr>
              <a:xfrm>
                <a:off x="9124029" y="5049019"/>
                <a:ext cx="212790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3C3C3B"/>
                    </a:solidFill>
                    <a:effectLst/>
                    <a:uLnTx/>
                    <a:uFillTx/>
                    <a:latin typeface="Segoe UI" panose="020B0502040204020203" pitchFamily="34" charset="0"/>
                    <a:cs typeface="Segoe UI" panose="020B0502040204020203" pitchFamily="34" charset="0"/>
                  </a:rPr>
                  <a:t>Third incoming call</a:t>
                </a:r>
              </a:p>
            </p:txBody>
          </p:sp>
          <p:grpSp>
            <p:nvGrpSpPr>
              <p:cNvPr id="13" name="Group 12">
                <a:extLst>
                  <a:ext uri="{FF2B5EF4-FFF2-40B4-BE49-F238E27FC236}">
                    <a16:creationId xmlns:a16="http://schemas.microsoft.com/office/drawing/2014/main" id="{274F56BB-411A-4694-B0D8-086278B9D2BB}"/>
                  </a:ext>
                </a:extLst>
              </p:cNvPr>
              <p:cNvGrpSpPr/>
              <p:nvPr/>
            </p:nvGrpSpPr>
            <p:grpSpPr>
              <a:xfrm>
                <a:off x="2792816" y="2474767"/>
                <a:ext cx="6244224" cy="3269044"/>
                <a:chOff x="2590044" y="2575463"/>
                <a:chExt cx="6244224" cy="3269044"/>
              </a:xfrm>
            </p:grpSpPr>
            <p:grpSp>
              <p:nvGrpSpPr>
                <p:cNvPr id="15" name="Group 14">
                  <a:extLst>
                    <a:ext uri="{FF2B5EF4-FFF2-40B4-BE49-F238E27FC236}">
                      <a16:creationId xmlns:a16="http://schemas.microsoft.com/office/drawing/2014/main" id="{274E5039-1E67-B5D7-2EC6-FE88106329C6}"/>
                    </a:ext>
                  </a:extLst>
                </p:cNvPr>
                <p:cNvGrpSpPr/>
                <p:nvPr/>
              </p:nvGrpSpPr>
              <p:grpSpPr>
                <a:xfrm>
                  <a:off x="2970683" y="2575463"/>
                  <a:ext cx="5863585" cy="3269044"/>
                  <a:chOff x="2514140" y="2793834"/>
                  <a:chExt cx="5863585" cy="3269044"/>
                </a:xfrm>
              </p:grpSpPr>
              <p:grpSp>
                <p:nvGrpSpPr>
                  <p:cNvPr id="17" name="Group 16">
                    <a:extLst>
                      <a:ext uri="{FF2B5EF4-FFF2-40B4-BE49-F238E27FC236}">
                        <a16:creationId xmlns:a16="http://schemas.microsoft.com/office/drawing/2014/main" id="{C057A31E-FF25-5688-D5EA-BDCAB791BE68}"/>
                      </a:ext>
                    </a:extLst>
                  </p:cNvPr>
                  <p:cNvGrpSpPr/>
                  <p:nvPr/>
                </p:nvGrpSpPr>
                <p:grpSpPr>
                  <a:xfrm>
                    <a:off x="2514140" y="2793834"/>
                    <a:ext cx="5662659" cy="3269044"/>
                    <a:chOff x="1030394" y="3004233"/>
                    <a:chExt cx="5662659" cy="3269044"/>
                  </a:xfrm>
                </p:grpSpPr>
                <p:pic>
                  <p:nvPicPr>
                    <p:cNvPr id="22" name="Picture 21">
                      <a:extLst>
                        <a:ext uri="{FF2B5EF4-FFF2-40B4-BE49-F238E27FC236}">
                          <a16:creationId xmlns:a16="http://schemas.microsoft.com/office/drawing/2014/main" id="{BE558807-0CC7-D34E-66AA-3D71BF368852}"/>
                        </a:ext>
                      </a:extLst>
                    </p:cNvPr>
                    <p:cNvPicPr>
                      <a:picLocks noChangeAspect="1"/>
                    </p:cNvPicPr>
                    <p:nvPr/>
                  </p:nvPicPr>
                  <p:blipFill rotWithShape="1">
                    <a:blip r:embed="rId4"/>
                    <a:srcRect b="20924"/>
                    <a:stretch/>
                  </p:blipFill>
                  <p:spPr>
                    <a:xfrm>
                      <a:off x="1030394" y="3004233"/>
                      <a:ext cx="5662659" cy="3269044"/>
                    </a:xfrm>
                    <a:prstGeom prst="rect">
                      <a:avLst/>
                    </a:prstGeom>
                  </p:spPr>
                </p:pic>
                <p:pic>
                  <p:nvPicPr>
                    <p:cNvPr id="23" name="Picture 22">
                      <a:extLst>
                        <a:ext uri="{FF2B5EF4-FFF2-40B4-BE49-F238E27FC236}">
                          <a16:creationId xmlns:a16="http://schemas.microsoft.com/office/drawing/2014/main" id="{9BE81115-6BA6-8DB2-0677-BB8831F8386E}"/>
                        </a:ext>
                      </a:extLst>
                    </p:cNvPr>
                    <p:cNvPicPr>
                      <a:picLocks noChangeAspect="1"/>
                    </p:cNvPicPr>
                    <p:nvPr/>
                  </p:nvPicPr>
                  <p:blipFill>
                    <a:blip r:embed="rId5"/>
                    <a:stretch>
                      <a:fillRect/>
                    </a:stretch>
                  </p:blipFill>
                  <p:spPr>
                    <a:xfrm>
                      <a:off x="5201257" y="5186035"/>
                      <a:ext cx="1491796" cy="1087241"/>
                    </a:xfrm>
                    <a:prstGeom prst="rect">
                      <a:avLst/>
                    </a:prstGeom>
                  </p:spPr>
                </p:pic>
              </p:grpSp>
              <p:sp>
                <p:nvSpPr>
                  <p:cNvPr id="18" name="Rectangle 17">
                    <a:extLst>
                      <a:ext uri="{FF2B5EF4-FFF2-40B4-BE49-F238E27FC236}">
                        <a16:creationId xmlns:a16="http://schemas.microsoft.com/office/drawing/2014/main" id="{33259179-27F6-84FD-CC0C-A55C8BC42323}"/>
                      </a:ext>
                    </a:extLst>
                  </p:cNvPr>
                  <p:cNvSpPr/>
                  <p:nvPr/>
                </p:nvSpPr>
                <p:spPr>
                  <a:xfrm>
                    <a:off x="6212669" y="3072397"/>
                    <a:ext cx="615820" cy="200608"/>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9" name="Right Brace 18">
                    <a:extLst>
                      <a:ext uri="{FF2B5EF4-FFF2-40B4-BE49-F238E27FC236}">
                        <a16:creationId xmlns:a16="http://schemas.microsoft.com/office/drawing/2014/main" id="{BC0E74B9-8A58-E83C-2A60-E74369BC8F26}"/>
                      </a:ext>
                    </a:extLst>
                  </p:cNvPr>
                  <p:cNvSpPr/>
                  <p:nvPr/>
                </p:nvSpPr>
                <p:spPr>
                  <a:xfrm>
                    <a:off x="8258175" y="2793834"/>
                    <a:ext cx="115661" cy="761904"/>
                  </a:xfrm>
                  <a:prstGeom prst="rightBrace">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B"/>
                      </a:solidFill>
                      <a:effectLst/>
                      <a:uLnTx/>
                      <a:uFillTx/>
                      <a:latin typeface="Segoe UI" panose="020B0502040204020203" pitchFamily="34" charset="0"/>
                      <a:ea typeface="+mn-ea"/>
                      <a:cs typeface="+mn-cs"/>
                    </a:endParaRPr>
                  </a:p>
                </p:txBody>
              </p:sp>
              <p:sp>
                <p:nvSpPr>
                  <p:cNvPr id="20" name="Right Brace 19">
                    <a:extLst>
                      <a:ext uri="{FF2B5EF4-FFF2-40B4-BE49-F238E27FC236}">
                        <a16:creationId xmlns:a16="http://schemas.microsoft.com/office/drawing/2014/main" id="{4DDC8869-BE18-BCEC-6734-8D1CB25F9D71}"/>
                      </a:ext>
                    </a:extLst>
                  </p:cNvPr>
                  <p:cNvSpPr/>
                  <p:nvPr/>
                </p:nvSpPr>
                <p:spPr>
                  <a:xfrm>
                    <a:off x="8258174" y="3662379"/>
                    <a:ext cx="119551" cy="1225375"/>
                  </a:xfrm>
                  <a:prstGeom prst="rightBrace">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B"/>
                      </a:solidFill>
                      <a:effectLst/>
                      <a:uLnTx/>
                      <a:uFillTx/>
                      <a:latin typeface="Segoe UI" panose="020B0502040204020203" pitchFamily="34" charset="0"/>
                      <a:ea typeface="+mn-ea"/>
                      <a:cs typeface="+mn-cs"/>
                    </a:endParaRPr>
                  </a:p>
                </p:txBody>
              </p:sp>
              <p:sp>
                <p:nvSpPr>
                  <p:cNvPr id="21" name="Right Brace 20">
                    <a:extLst>
                      <a:ext uri="{FF2B5EF4-FFF2-40B4-BE49-F238E27FC236}">
                        <a16:creationId xmlns:a16="http://schemas.microsoft.com/office/drawing/2014/main" id="{F144D356-7B65-13EC-58A9-7E3DB3E94BC6}"/>
                      </a:ext>
                    </a:extLst>
                  </p:cNvPr>
                  <p:cNvSpPr/>
                  <p:nvPr/>
                </p:nvSpPr>
                <p:spPr>
                  <a:xfrm>
                    <a:off x="8258174" y="4989421"/>
                    <a:ext cx="115661" cy="1073456"/>
                  </a:xfrm>
                  <a:prstGeom prst="rightBrace">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3B"/>
                      </a:solidFill>
                      <a:effectLst/>
                      <a:uLnTx/>
                      <a:uFillTx/>
                      <a:latin typeface="Segoe UI" panose="020B0502040204020203" pitchFamily="34" charset="0"/>
                      <a:ea typeface="+mn-ea"/>
                      <a:cs typeface="+mn-cs"/>
                    </a:endParaRPr>
                  </a:p>
                </p:txBody>
              </p:sp>
            </p:grpSp>
            <p:cxnSp>
              <p:nvCxnSpPr>
                <p:cNvPr id="16" name="Connector: Elbow 15">
                  <a:extLst>
                    <a:ext uri="{FF2B5EF4-FFF2-40B4-BE49-F238E27FC236}">
                      <a16:creationId xmlns:a16="http://schemas.microsoft.com/office/drawing/2014/main" id="{2FCEF040-D28F-4502-BD15-F117F53B05DA}"/>
                    </a:ext>
                  </a:extLst>
                </p:cNvPr>
                <p:cNvCxnSpPr>
                  <a:cxnSpLocks/>
                  <a:endCxn id="18" idx="1"/>
                </p:cNvCxnSpPr>
                <p:nvPr/>
              </p:nvCxnSpPr>
              <p:spPr>
                <a:xfrm flipV="1">
                  <a:off x="2590044" y="2954330"/>
                  <a:ext cx="4079168" cy="497328"/>
                </a:xfrm>
                <a:prstGeom prst="bentConnector3">
                  <a:avLst/>
                </a:prstGeom>
                <a:noFill/>
                <a:ln w="28575" cap="flat" cmpd="sng" algn="ctr">
                  <a:solidFill>
                    <a:srgbClr val="92D050"/>
                  </a:solidFill>
                  <a:prstDash val="solid"/>
                  <a:miter lim="800000"/>
                  <a:tailEnd type="triangle"/>
                </a:ln>
                <a:effectLst/>
              </p:spPr>
            </p:cxnSp>
          </p:grpSp>
        </p:grpSp>
        <p:sp>
          <p:nvSpPr>
            <p:cNvPr id="8" name="Rectangle 7">
              <a:extLst>
                <a:ext uri="{FF2B5EF4-FFF2-40B4-BE49-F238E27FC236}">
                  <a16:creationId xmlns:a16="http://schemas.microsoft.com/office/drawing/2014/main" id="{B8E6915E-7592-AD88-FDB9-DA3930F97B2B}"/>
                </a:ext>
              </a:extLst>
            </p:cNvPr>
            <p:cNvSpPr/>
            <p:nvPr/>
          </p:nvSpPr>
          <p:spPr>
            <a:xfrm>
              <a:off x="8037576" y="4576296"/>
              <a:ext cx="356616" cy="139137"/>
            </a:xfrm>
            <a:prstGeom prst="rect">
              <a:avLst/>
            </a:prstGeom>
            <a:solidFill>
              <a:srgbClr val="894774"/>
            </a:solidFill>
            <a:ln w="12700" cap="flat" cmpd="sng" algn="ctr">
              <a:solidFill>
                <a:srgbClr val="89477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90BAAADC-B16E-4492-FBE1-A70B32AC2F2F}"/>
              </a:ext>
            </a:extLst>
          </p:cNvPr>
          <p:cNvSpPr txBox="1"/>
          <p:nvPr/>
        </p:nvSpPr>
        <p:spPr>
          <a:xfrm>
            <a:off x="325972" y="2536221"/>
            <a:ext cx="417011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After placing a call on hold, you will see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Resume</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in the control bar or on the main call screen. Click this to retrieve calls that have been hold.</a:t>
            </a:r>
          </a:p>
        </p:txBody>
      </p:sp>
      <p:sp>
        <p:nvSpPr>
          <p:cNvPr id="27" name="TextBox 26">
            <a:extLst>
              <a:ext uri="{FF2B5EF4-FFF2-40B4-BE49-F238E27FC236}">
                <a16:creationId xmlns:a16="http://schemas.microsoft.com/office/drawing/2014/main" id="{B17A74A5-45A0-6643-74E1-64924C2E7847}"/>
              </a:ext>
            </a:extLst>
          </p:cNvPr>
          <p:cNvSpPr txBox="1"/>
          <p:nvPr/>
        </p:nvSpPr>
        <p:spPr>
          <a:xfrm>
            <a:off x="327134" y="5021081"/>
            <a:ext cx="114408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Declined Calls Note:</a:t>
            </a:r>
            <a:br>
              <a:rPr kumimoji="0" lang="en-US" sz="1200" b="1" i="0" u="none" strike="noStrike" kern="0" cap="none" spc="0" normalizeH="0" baseline="0" noProof="0" dirty="0">
                <a:ln>
                  <a:noFill/>
                </a:ln>
                <a:solidFill>
                  <a:srgbClr val="3C3C3B">
                    <a:lumMod val="75000"/>
                    <a:lumOff val="25000"/>
                  </a:srgbClr>
                </a:solidFill>
                <a:effectLst/>
                <a:uLnTx/>
                <a:uFillTx/>
                <a:latin typeface="Segoe UI" panose="020B0502040204020203" pitchFamily="34" charset="0"/>
                <a:ea typeface="+mn-ea"/>
                <a:cs typeface="Segoe UI" panose="020B0502040204020203" pitchFamily="34" charset="0"/>
              </a:rPr>
            </a:br>
            <a:r>
              <a:rPr kumimoji="0" lang="en-US" sz="1200" b="0" i="0" u="none" strike="noStrike" kern="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When a call is declined, the call will follow the call answering rules that have been established in settings. Additionally, the caller will </a:t>
            </a:r>
            <a:r>
              <a:rPr kumimoji="0" lang="en-US" sz="1200" b="0" i="0" u="sng" strike="noStrike" kern="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not</a:t>
            </a:r>
            <a:r>
              <a:rPr kumimoji="0" lang="en-US" sz="1200" b="0" i="0" u="none" strike="noStrike" kern="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know their call has been declined. The caller will hear the standard number of rings before being redirected.</a:t>
            </a:r>
          </a:p>
        </p:txBody>
      </p:sp>
    </p:spTree>
    <p:extLst>
      <p:ext uri="{BB962C8B-B14F-4D97-AF65-F5344CB8AC3E}">
        <p14:creationId xmlns:p14="http://schemas.microsoft.com/office/powerpoint/2010/main" val="234123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Transfer</a:t>
            </a:r>
          </a:p>
        </p:txBody>
      </p:sp>
      <p:sp>
        <p:nvSpPr>
          <p:cNvPr id="3" name="Content Placeholder 2"/>
          <p:cNvSpPr>
            <a:spLocks noGrp="1"/>
          </p:cNvSpPr>
          <p:nvPr>
            <p:ph idx="1"/>
          </p:nvPr>
        </p:nvSpPr>
        <p:spPr>
          <a:xfrm>
            <a:off x="327134" y="1270001"/>
            <a:ext cx="9765686" cy="3874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You can choose between a blind and consultative transfer from the more options menu.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pic>
        <p:nvPicPr>
          <p:cNvPr id="7" name="Picture 6" descr="A screen shot of a phone call&#10;&#10;Description automatically generated">
            <a:extLst>
              <a:ext uri="{FF2B5EF4-FFF2-40B4-BE49-F238E27FC236}">
                <a16:creationId xmlns:a16="http://schemas.microsoft.com/office/drawing/2014/main" id="{6AB18ACB-4D39-511D-3E0A-6F13701BF634}"/>
              </a:ext>
            </a:extLst>
          </p:cNvPr>
          <p:cNvPicPr>
            <a:picLocks noChangeAspect="1"/>
          </p:cNvPicPr>
          <p:nvPr/>
        </p:nvPicPr>
        <p:blipFill>
          <a:blip r:embed="rId4"/>
          <a:stretch>
            <a:fillRect/>
          </a:stretch>
        </p:blipFill>
        <p:spPr>
          <a:xfrm>
            <a:off x="327134" y="1740366"/>
            <a:ext cx="2411954" cy="1029823"/>
          </a:xfrm>
          <a:prstGeom prst="rect">
            <a:avLst/>
          </a:prstGeom>
        </p:spPr>
      </p:pic>
      <p:grpSp>
        <p:nvGrpSpPr>
          <p:cNvPr id="8" name="Group 7" descr="A photo of the thransfer the call dialog box. The Transfer menu is expanded showing the different transferring options. There is a green callout box around the Ring back if there is no answer option, indicating its location.">
            <a:extLst>
              <a:ext uri="{FF2B5EF4-FFF2-40B4-BE49-F238E27FC236}">
                <a16:creationId xmlns:a16="http://schemas.microsoft.com/office/drawing/2014/main" id="{B098085A-94B9-24C1-E496-5292726FBBEB}"/>
              </a:ext>
            </a:extLst>
          </p:cNvPr>
          <p:cNvGrpSpPr/>
          <p:nvPr/>
        </p:nvGrpSpPr>
        <p:grpSpPr>
          <a:xfrm>
            <a:off x="3268063" y="1740366"/>
            <a:ext cx="2259272" cy="3631734"/>
            <a:chOff x="2911151" y="1594447"/>
            <a:chExt cx="2587752" cy="4088981"/>
          </a:xfrm>
        </p:grpSpPr>
        <p:sp>
          <p:nvSpPr>
            <p:cNvPr id="9" name="Rectangle 8">
              <a:extLst>
                <a:ext uri="{FF2B5EF4-FFF2-40B4-BE49-F238E27FC236}">
                  <a16:creationId xmlns:a16="http://schemas.microsoft.com/office/drawing/2014/main" id="{A4224D21-D172-C4D5-DE1F-8C17EBDFC2F6}"/>
                </a:ext>
              </a:extLst>
            </p:cNvPr>
            <p:cNvSpPr/>
            <p:nvPr/>
          </p:nvSpPr>
          <p:spPr>
            <a:xfrm>
              <a:off x="2911151" y="3909526"/>
              <a:ext cx="2587752" cy="445075"/>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nvGrpSpPr>
            <p:cNvPr id="11" name="Group 10">
              <a:extLst>
                <a:ext uri="{FF2B5EF4-FFF2-40B4-BE49-F238E27FC236}">
                  <a16:creationId xmlns:a16="http://schemas.microsoft.com/office/drawing/2014/main" id="{41EE9859-3AED-1B98-79E6-C7ADF8021E70}"/>
                </a:ext>
              </a:extLst>
            </p:cNvPr>
            <p:cNvGrpSpPr/>
            <p:nvPr/>
          </p:nvGrpSpPr>
          <p:grpSpPr>
            <a:xfrm>
              <a:off x="2911151" y="1594447"/>
              <a:ext cx="2587752" cy="4088981"/>
              <a:chOff x="2911151" y="1594447"/>
              <a:chExt cx="2587752" cy="4088981"/>
            </a:xfrm>
          </p:grpSpPr>
          <p:grpSp>
            <p:nvGrpSpPr>
              <p:cNvPr id="12" name="Group 11">
                <a:extLst>
                  <a:ext uri="{FF2B5EF4-FFF2-40B4-BE49-F238E27FC236}">
                    <a16:creationId xmlns:a16="http://schemas.microsoft.com/office/drawing/2014/main" id="{8A923AAC-3628-7193-565D-F851C8B62F15}"/>
                  </a:ext>
                </a:extLst>
              </p:cNvPr>
              <p:cNvGrpSpPr/>
              <p:nvPr/>
            </p:nvGrpSpPr>
            <p:grpSpPr>
              <a:xfrm>
                <a:off x="3578932" y="4694382"/>
                <a:ext cx="1916584" cy="989046"/>
                <a:chOff x="3578932" y="4750368"/>
                <a:chExt cx="1916584" cy="989046"/>
              </a:xfrm>
            </p:grpSpPr>
            <p:pic>
              <p:nvPicPr>
                <p:cNvPr id="17" name="Picture 16">
                  <a:extLst>
                    <a:ext uri="{FF2B5EF4-FFF2-40B4-BE49-F238E27FC236}">
                      <a16:creationId xmlns:a16="http://schemas.microsoft.com/office/drawing/2014/main" id="{8E139ACA-3615-2A54-79E0-B8985E0CA680}"/>
                    </a:ext>
                  </a:extLst>
                </p:cNvPr>
                <p:cNvPicPr>
                  <a:picLocks noChangeAspect="1"/>
                </p:cNvPicPr>
                <p:nvPr/>
              </p:nvPicPr>
              <p:blipFill rotWithShape="1">
                <a:blip r:embed="rId5"/>
                <a:srcRect l="29025" t="58104" r="10470" b="16413"/>
                <a:stretch/>
              </p:blipFill>
              <p:spPr>
                <a:xfrm>
                  <a:off x="3578932" y="4750368"/>
                  <a:ext cx="1916584" cy="989046"/>
                </a:xfrm>
                <a:prstGeom prst="rect">
                  <a:avLst/>
                </a:prstGeom>
              </p:spPr>
            </p:pic>
            <p:sp>
              <p:nvSpPr>
                <p:cNvPr id="18" name="Rectangle 17">
                  <a:extLst>
                    <a:ext uri="{FF2B5EF4-FFF2-40B4-BE49-F238E27FC236}">
                      <a16:creationId xmlns:a16="http://schemas.microsoft.com/office/drawing/2014/main" id="{BEA4E6A0-94A8-E219-FDA6-CF62C492D74A}"/>
                    </a:ext>
                  </a:extLst>
                </p:cNvPr>
                <p:cNvSpPr/>
                <p:nvPr/>
              </p:nvSpPr>
              <p:spPr>
                <a:xfrm>
                  <a:off x="4690183" y="5159867"/>
                  <a:ext cx="567891" cy="429170"/>
                </a:xfrm>
                <a:prstGeom prst="rect">
                  <a:avLst/>
                </a:prstGeom>
                <a:solidFill>
                  <a:srgbClr val="292929"/>
                </a:solidFill>
                <a:ln w="12700" cap="flat" cmpd="sng" algn="ctr">
                  <a:solidFill>
                    <a:srgbClr val="29292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FE102AB9-824C-EC69-9DC3-B190FEB0E072}"/>
                  </a:ext>
                </a:extLst>
              </p:cNvPr>
              <p:cNvPicPr>
                <a:picLocks noChangeAspect="1"/>
              </p:cNvPicPr>
              <p:nvPr/>
            </p:nvPicPr>
            <p:blipFill rotWithShape="1">
              <a:blip r:embed="rId6"/>
              <a:srcRect b="2151"/>
              <a:stretch/>
            </p:blipFill>
            <p:spPr>
              <a:xfrm>
                <a:off x="2923368" y="1594447"/>
                <a:ext cx="2575263" cy="3096057"/>
              </a:xfrm>
              <a:prstGeom prst="rect">
                <a:avLst/>
              </a:prstGeom>
            </p:spPr>
          </p:pic>
          <p:sp>
            <p:nvSpPr>
              <p:cNvPr id="15" name="Rectangle 14">
                <a:extLst>
                  <a:ext uri="{FF2B5EF4-FFF2-40B4-BE49-F238E27FC236}">
                    <a16:creationId xmlns:a16="http://schemas.microsoft.com/office/drawing/2014/main" id="{DB630E4A-1AFE-77E6-D924-6DC244769D39}"/>
                  </a:ext>
                </a:extLst>
              </p:cNvPr>
              <p:cNvSpPr/>
              <p:nvPr/>
            </p:nvSpPr>
            <p:spPr>
              <a:xfrm>
                <a:off x="3578932" y="4354602"/>
                <a:ext cx="1916584" cy="1328826"/>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6" name="Rectangle 56">
                <a:extLst>
                  <a:ext uri="{FF2B5EF4-FFF2-40B4-BE49-F238E27FC236}">
                    <a16:creationId xmlns:a16="http://schemas.microsoft.com/office/drawing/2014/main" id="{4A05FDF9-6835-F7D8-DAAC-4AEB2ACBC889}"/>
                  </a:ext>
                </a:extLst>
              </p:cNvPr>
              <p:cNvSpPr/>
              <p:nvPr/>
            </p:nvSpPr>
            <p:spPr>
              <a:xfrm>
                <a:off x="2911151" y="3909526"/>
                <a:ext cx="2587752" cy="445075"/>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grpSp>
      <p:pic>
        <p:nvPicPr>
          <p:cNvPr id="19" name="Picture 18" descr="A photo of a calling ringing back because there was no answer.">
            <a:extLst>
              <a:ext uri="{FF2B5EF4-FFF2-40B4-BE49-F238E27FC236}">
                <a16:creationId xmlns:a16="http://schemas.microsoft.com/office/drawing/2014/main" id="{9D3A461D-4240-C3E0-C4F4-65F6DABC9E5B}"/>
              </a:ext>
            </a:extLst>
          </p:cNvPr>
          <p:cNvPicPr>
            <a:picLocks noChangeAspect="1"/>
          </p:cNvPicPr>
          <p:nvPr/>
        </p:nvPicPr>
        <p:blipFill rotWithShape="1">
          <a:blip r:embed="rId7"/>
          <a:srcRect l="908" t="1234" r="772" b="2255"/>
          <a:stretch/>
        </p:blipFill>
        <p:spPr>
          <a:xfrm>
            <a:off x="6175181" y="1740366"/>
            <a:ext cx="2221787" cy="2104214"/>
          </a:xfrm>
          <a:prstGeom prst="rect">
            <a:avLst/>
          </a:prstGeom>
        </p:spPr>
      </p:pic>
      <p:grpSp>
        <p:nvGrpSpPr>
          <p:cNvPr id="20" name="Group 19" descr="A photo of the Consult then transfer window. There is a green callout box around the drop down menu, which gives options for audio consult, or chat consult. Chat consult is only available when consutling Teams-to-Teams.">
            <a:extLst>
              <a:ext uri="{FF2B5EF4-FFF2-40B4-BE49-F238E27FC236}">
                <a16:creationId xmlns:a16="http://schemas.microsoft.com/office/drawing/2014/main" id="{EBDE56C0-9FF2-5195-8E91-94F83601AB34}"/>
              </a:ext>
            </a:extLst>
          </p:cNvPr>
          <p:cNvGrpSpPr/>
          <p:nvPr/>
        </p:nvGrpSpPr>
        <p:grpSpPr>
          <a:xfrm>
            <a:off x="9049812" y="1740366"/>
            <a:ext cx="2425802" cy="2622195"/>
            <a:chOff x="8916525" y="1594447"/>
            <a:chExt cx="2955508" cy="3274515"/>
          </a:xfrm>
        </p:grpSpPr>
        <p:grpSp>
          <p:nvGrpSpPr>
            <p:cNvPr id="21" name="Group 20">
              <a:extLst>
                <a:ext uri="{FF2B5EF4-FFF2-40B4-BE49-F238E27FC236}">
                  <a16:creationId xmlns:a16="http://schemas.microsoft.com/office/drawing/2014/main" id="{408CF904-7851-BAAC-798D-E6955CE25E46}"/>
                </a:ext>
              </a:extLst>
            </p:cNvPr>
            <p:cNvGrpSpPr/>
            <p:nvPr/>
          </p:nvGrpSpPr>
          <p:grpSpPr>
            <a:xfrm>
              <a:off x="8916525" y="1594447"/>
              <a:ext cx="2955508" cy="3274515"/>
              <a:chOff x="8916525" y="1594447"/>
              <a:chExt cx="2955508" cy="3274515"/>
            </a:xfrm>
          </p:grpSpPr>
          <p:pic>
            <p:nvPicPr>
              <p:cNvPr id="23" name="Picture 22">
                <a:extLst>
                  <a:ext uri="{FF2B5EF4-FFF2-40B4-BE49-F238E27FC236}">
                    <a16:creationId xmlns:a16="http://schemas.microsoft.com/office/drawing/2014/main" id="{9B538E6E-F70F-C10C-1A80-B4EA048E29A1}"/>
                  </a:ext>
                </a:extLst>
              </p:cNvPr>
              <p:cNvPicPr>
                <a:picLocks noChangeAspect="1"/>
              </p:cNvPicPr>
              <p:nvPr/>
            </p:nvPicPr>
            <p:blipFill>
              <a:blip r:embed="rId8"/>
              <a:stretch>
                <a:fillRect/>
              </a:stretch>
            </p:blipFill>
            <p:spPr>
              <a:xfrm>
                <a:off x="8916525" y="1594447"/>
                <a:ext cx="2955508" cy="3274515"/>
              </a:xfrm>
              <a:prstGeom prst="rect">
                <a:avLst/>
              </a:prstGeom>
            </p:spPr>
          </p:pic>
          <p:sp>
            <p:nvSpPr>
              <p:cNvPr id="24" name="Rectangle 23">
                <a:extLst>
                  <a:ext uri="{FF2B5EF4-FFF2-40B4-BE49-F238E27FC236}">
                    <a16:creationId xmlns:a16="http://schemas.microsoft.com/office/drawing/2014/main" id="{62AD4BF1-3816-6A3E-8CA9-5F37BE9FEC6D}"/>
                  </a:ext>
                </a:extLst>
              </p:cNvPr>
              <p:cNvSpPr/>
              <p:nvPr/>
            </p:nvSpPr>
            <p:spPr>
              <a:xfrm>
                <a:off x="10864928" y="3746730"/>
                <a:ext cx="645938" cy="573343"/>
              </a:xfrm>
              <a:prstGeom prst="rect">
                <a:avLst/>
              </a:prstGeom>
              <a:solidFill>
                <a:srgbClr val="292929"/>
              </a:solidFill>
              <a:ln w="12700" cap="flat" cmpd="sng" algn="ctr">
                <a:solidFill>
                  <a:srgbClr val="29292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21">
              <a:extLst>
                <a:ext uri="{FF2B5EF4-FFF2-40B4-BE49-F238E27FC236}">
                  <a16:creationId xmlns:a16="http://schemas.microsoft.com/office/drawing/2014/main" id="{3C5FE1D6-2936-8853-F887-91B2F359C793}"/>
                </a:ext>
              </a:extLst>
            </p:cNvPr>
            <p:cNvSpPr/>
            <p:nvPr/>
          </p:nvSpPr>
          <p:spPr>
            <a:xfrm>
              <a:off x="10963469" y="4431506"/>
              <a:ext cx="797619" cy="327060"/>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grpSp>
        <p:nvGrpSpPr>
          <p:cNvPr id="25" name="Group 24" descr="A photo of the chat consult option. There is a green callout box around the transfer button and the dropdown menu attached.">
            <a:extLst>
              <a:ext uri="{FF2B5EF4-FFF2-40B4-BE49-F238E27FC236}">
                <a16:creationId xmlns:a16="http://schemas.microsoft.com/office/drawing/2014/main" id="{5C8012F7-CE87-9925-B95E-60B24620E107}"/>
              </a:ext>
            </a:extLst>
          </p:cNvPr>
          <p:cNvGrpSpPr/>
          <p:nvPr/>
        </p:nvGrpSpPr>
        <p:grpSpPr>
          <a:xfrm>
            <a:off x="8734925" y="4702488"/>
            <a:ext cx="3096561" cy="797188"/>
            <a:chOff x="7697755" y="5074191"/>
            <a:chExt cx="4174278" cy="1182097"/>
          </a:xfrm>
        </p:grpSpPr>
        <p:grpSp>
          <p:nvGrpSpPr>
            <p:cNvPr id="26" name="Group 25">
              <a:extLst>
                <a:ext uri="{FF2B5EF4-FFF2-40B4-BE49-F238E27FC236}">
                  <a16:creationId xmlns:a16="http://schemas.microsoft.com/office/drawing/2014/main" id="{C5F12A70-1EE9-C6AE-B885-745D2436DB96}"/>
                </a:ext>
              </a:extLst>
            </p:cNvPr>
            <p:cNvGrpSpPr/>
            <p:nvPr/>
          </p:nvGrpSpPr>
          <p:grpSpPr>
            <a:xfrm>
              <a:off x="7697755" y="5074191"/>
              <a:ext cx="4174278" cy="1182097"/>
              <a:chOff x="7697755" y="5074191"/>
              <a:chExt cx="4174278" cy="1182097"/>
            </a:xfrm>
          </p:grpSpPr>
          <p:pic>
            <p:nvPicPr>
              <p:cNvPr id="28" name="Picture 27">
                <a:extLst>
                  <a:ext uri="{FF2B5EF4-FFF2-40B4-BE49-F238E27FC236}">
                    <a16:creationId xmlns:a16="http://schemas.microsoft.com/office/drawing/2014/main" id="{14FB500E-E534-F0C5-1D3F-0454CE8ABF50}"/>
                  </a:ext>
                </a:extLst>
              </p:cNvPr>
              <p:cNvPicPr>
                <a:picLocks noChangeAspect="1"/>
              </p:cNvPicPr>
              <p:nvPr/>
            </p:nvPicPr>
            <p:blipFill>
              <a:blip r:embed="rId9"/>
              <a:stretch>
                <a:fillRect/>
              </a:stretch>
            </p:blipFill>
            <p:spPr>
              <a:xfrm>
                <a:off x="7697755" y="5074191"/>
                <a:ext cx="4174278" cy="1182097"/>
              </a:xfrm>
              <a:prstGeom prst="rect">
                <a:avLst/>
              </a:prstGeom>
              <a:ln>
                <a:solidFill>
                  <a:sysClr val="window" lastClr="FFFFFF">
                    <a:lumMod val="50000"/>
                  </a:sysClr>
                </a:solidFill>
              </a:ln>
            </p:spPr>
          </p:pic>
          <p:sp>
            <p:nvSpPr>
              <p:cNvPr id="29" name="Rectangle 28">
                <a:extLst>
                  <a:ext uri="{FF2B5EF4-FFF2-40B4-BE49-F238E27FC236}">
                    <a16:creationId xmlns:a16="http://schemas.microsoft.com/office/drawing/2014/main" id="{4C1D3D38-70E5-8833-30E5-DB7C36179EB1}"/>
                  </a:ext>
                </a:extLst>
              </p:cNvPr>
              <p:cNvSpPr/>
              <p:nvPr/>
            </p:nvSpPr>
            <p:spPr>
              <a:xfrm>
                <a:off x="8721996" y="5971591"/>
                <a:ext cx="645938" cy="158621"/>
              </a:xfrm>
              <a:prstGeom prst="rect">
                <a:avLst/>
              </a:prstGeom>
              <a:solidFill>
                <a:srgbClr val="E8EBFA"/>
              </a:solidFill>
              <a:ln w="12700" cap="flat" cmpd="sng" algn="ctr">
                <a:solidFill>
                  <a:srgbClr val="E8EBF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87DF255-F9E2-D5A5-9321-05CABE5571C0}"/>
                  </a:ext>
                </a:extLst>
              </p:cNvPr>
              <p:cNvSpPr/>
              <p:nvPr/>
            </p:nvSpPr>
            <p:spPr>
              <a:xfrm>
                <a:off x="10628552" y="5732103"/>
                <a:ext cx="645938" cy="398109"/>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Rectangle 26">
              <a:extLst>
                <a:ext uri="{FF2B5EF4-FFF2-40B4-BE49-F238E27FC236}">
                  <a16:creationId xmlns:a16="http://schemas.microsoft.com/office/drawing/2014/main" id="{7E8EC11F-873C-EAA5-CF0D-D14C159C4BEA}"/>
                </a:ext>
              </a:extLst>
            </p:cNvPr>
            <p:cNvSpPr/>
            <p:nvPr/>
          </p:nvSpPr>
          <p:spPr>
            <a:xfrm>
              <a:off x="9843796" y="5170770"/>
              <a:ext cx="1475341" cy="1005840"/>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sp>
        <p:nvSpPr>
          <p:cNvPr id="32" name="TextBox 31">
            <a:extLst>
              <a:ext uri="{FF2B5EF4-FFF2-40B4-BE49-F238E27FC236}">
                <a16:creationId xmlns:a16="http://schemas.microsoft.com/office/drawing/2014/main" id="{179A93D8-4AE4-D2F4-44A1-3CF0AD409635}"/>
              </a:ext>
            </a:extLst>
          </p:cNvPr>
          <p:cNvSpPr txBox="1"/>
          <p:nvPr/>
        </p:nvSpPr>
        <p:spPr>
          <a:xfrm>
            <a:off x="5877382" y="4028471"/>
            <a:ext cx="2817386"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Ring back if there’s no answer is only available when transferring the call Teams-to-Teams.</a:t>
            </a:r>
          </a:p>
        </p:txBody>
      </p:sp>
    </p:spTree>
    <p:extLst>
      <p:ext uri="{BB962C8B-B14F-4D97-AF65-F5344CB8AC3E}">
        <p14:creationId xmlns:p14="http://schemas.microsoft.com/office/powerpoint/2010/main" val="105943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Call Merge</a:t>
            </a:r>
          </a:p>
        </p:txBody>
      </p:sp>
      <p:pic>
        <p:nvPicPr>
          <p:cNvPr id="7" name="Content Placeholder 6" descr="A screenshot of a computer&#10;&#10;Description automatically generated">
            <a:extLst>
              <a:ext uri="{FF2B5EF4-FFF2-40B4-BE49-F238E27FC236}">
                <a16:creationId xmlns:a16="http://schemas.microsoft.com/office/drawing/2014/main" id="{11641A17-162C-5C62-D09F-A9B29712408D}"/>
              </a:ext>
            </a:extLst>
          </p:cNvPr>
          <p:cNvPicPr>
            <a:picLocks noGrp="1" noChangeAspect="1"/>
          </p:cNvPicPr>
          <p:nvPr>
            <p:ph idx="1"/>
          </p:nvPr>
        </p:nvPicPr>
        <p:blipFill>
          <a:blip r:embed="rId2"/>
          <a:stretch>
            <a:fillRect/>
          </a:stretch>
        </p:blipFill>
        <p:spPr>
          <a:xfrm>
            <a:off x="909933" y="2844760"/>
            <a:ext cx="4225035" cy="2509154"/>
          </a:xfrm>
        </p:spPr>
      </p:pic>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8" name="Group 7" descr="A photo of the Choose call to merge dialog box. Here your held calls will be listed. There is a green callout box around a held ccall and also the merge button, indicating their locations.">
            <a:extLst>
              <a:ext uri="{FF2B5EF4-FFF2-40B4-BE49-F238E27FC236}">
                <a16:creationId xmlns:a16="http://schemas.microsoft.com/office/drawing/2014/main" id="{99989C81-E364-E044-5DD3-5F06A3A7A456}"/>
              </a:ext>
            </a:extLst>
          </p:cNvPr>
          <p:cNvGrpSpPr/>
          <p:nvPr/>
        </p:nvGrpSpPr>
        <p:grpSpPr>
          <a:xfrm>
            <a:off x="7544566" y="2844760"/>
            <a:ext cx="2628900" cy="2509154"/>
            <a:chOff x="7369616" y="3114898"/>
            <a:chExt cx="3015449" cy="2971535"/>
          </a:xfrm>
        </p:grpSpPr>
        <p:pic>
          <p:nvPicPr>
            <p:cNvPr id="9" name="Picture 8">
              <a:extLst>
                <a:ext uri="{FF2B5EF4-FFF2-40B4-BE49-F238E27FC236}">
                  <a16:creationId xmlns:a16="http://schemas.microsoft.com/office/drawing/2014/main" id="{0563134B-BE43-BD79-850C-3F8684437771}"/>
                </a:ext>
              </a:extLst>
            </p:cNvPr>
            <p:cNvPicPr>
              <a:picLocks noChangeAspect="1"/>
            </p:cNvPicPr>
            <p:nvPr/>
          </p:nvPicPr>
          <p:blipFill>
            <a:blip r:embed="rId5"/>
            <a:stretch>
              <a:fillRect/>
            </a:stretch>
          </p:blipFill>
          <p:spPr>
            <a:xfrm>
              <a:off x="7369616" y="3114898"/>
              <a:ext cx="3015449" cy="2971535"/>
            </a:xfrm>
            <a:prstGeom prst="rect">
              <a:avLst/>
            </a:prstGeom>
          </p:spPr>
        </p:pic>
        <p:sp>
          <p:nvSpPr>
            <p:cNvPr id="11" name="Rectangle 10">
              <a:extLst>
                <a:ext uri="{FF2B5EF4-FFF2-40B4-BE49-F238E27FC236}">
                  <a16:creationId xmlns:a16="http://schemas.microsoft.com/office/drawing/2014/main" id="{F786BBD6-2754-6A04-5A23-1BA73F3EABC4}"/>
                </a:ext>
              </a:extLst>
            </p:cNvPr>
            <p:cNvSpPr/>
            <p:nvPr/>
          </p:nvSpPr>
          <p:spPr>
            <a:xfrm>
              <a:off x="9249748" y="5657179"/>
              <a:ext cx="777550" cy="323744"/>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2" name="Rectangle 11">
              <a:extLst>
                <a:ext uri="{FF2B5EF4-FFF2-40B4-BE49-F238E27FC236}">
                  <a16:creationId xmlns:a16="http://schemas.microsoft.com/office/drawing/2014/main" id="{44D17474-BD0F-A235-D17A-83A24B579635}"/>
                </a:ext>
              </a:extLst>
            </p:cNvPr>
            <p:cNvSpPr/>
            <p:nvPr/>
          </p:nvSpPr>
          <p:spPr>
            <a:xfrm>
              <a:off x="7601340" y="3642048"/>
              <a:ext cx="2425958" cy="444759"/>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sp>
        <p:nvSpPr>
          <p:cNvPr id="15" name="TextBox 14">
            <a:extLst>
              <a:ext uri="{FF2B5EF4-FFF2-40B4-BE49-F238E27FC236}">
                <a16:creationId xmlns:a16="http://schemas.microsoft.com/office/drawing/2014/main" id="{4703A1E8-3678-4CA3-D196-0714604195B5}"/>
              </a:ext>
            </a:extLst>
          </p:cNvPr>
          <p:cNvSpPr txBox="1"/>
          <p:nvPr/>
        </p:nvSpPr>
        <p:spPr>
          <a:xfrm>
            <a:off x="327330" y="1385288"/>
            <a:ext cx="11511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Whether you have received a new call while actively on a call, or if you have made a second outgoing call, the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 merge</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feature will allow you to merge these two calls into one. </a:t>
            </a:r>
          </a:p>
        </p:txBody>
      </p:sp>
      <p:sp>
        <p:nvSpPr>
          <p:cNvPr id="17" name="TextBox 16">
            <a:extLst>
              <a:ext uri="{FF2B5EF4-FFF2-40B4-BE49-F238E27FC236}">
                <a16:creationId xmlns:a16="http://schemas.microsoft.com/office/drawing/2014/main" id="{79AE2656-25E4-3259-F32C-41BF669C873C}"/>
              </a:ext>
            </a:extLst>
          </p:cNvPr>
          <p:cNvSpPr txBox="1"/>
          <p:nvPr/>
        </p:nvSpPr>
        <p:spPr>
          <a:xfrm>
            <a:off x="327330" y="2128909"/>
            <a:ext cx="5526033" cy="3077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From the active call, access the ellipsis and select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Merge Calls</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t>
            </a:r>
          </a:p>
        </p:txBody>
      </p:sp>
      <p:sp>
        <p:nvSpPr>
          <p:cNvPr id="19" name="TextBox 18">
            <a:extLst>
              <a:ext uri="{FF2B5EF4-FFF2-40B4-BE49-F238E27FC236}">
                <a16:creationId xmlns:a16="http://schemas.microsoft.com/office/drawing/2014/main" id="{61DCB26E-3003-DCAA-8311-449FB5FD51B1}"/>
              </a:ext>
            </a:extLst>
          </p:cNvPr>
          <p:cNvSpPr txBox="1"/>
          <p:nvPr/>
        </p:nvSpPr>
        <p:spPr>
          <a:xfrm>
            <a:off x="5853363" y="2122721"/>
            <a:ext cx="6011307"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 new window will appear allowing you to choose which call to merge. Select the other caller and click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Merge</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t>
            </a:r>
          </a:p>
        </p:txBody>
      </p:sp>
    </p:spTree>
    <p:extLst>
      <p:ext uri="{BB962C8B-B14F-4D97-AF65-F5344CB8AC3E}">
        <p14:creationId xmlns:p14="http://schemas.microsoft.com/office/powerpoint/2010/main" val="219316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216400" y="2743200"/>
            <a:ext cx="4076700" cy="1754326"/>
          </a:xfrm>
          <a:prstGeom prst="rect">
            <a:avLst/>
          </a:prstGeom>
          <a:noFill/>
        </p:spPr>
        <p:txBody>
          <a:bodyPr wrap="square" rtlCol="0">
            <a:spAutoFit/>
          </a:bodyPr>
          <a:lstStyle/>
          <a:p>
            <a:pPr algn="ctr"/>
            <a:r>
              <a:rPr lang="en-US" sz="5400" b="1" dirty="0">
                <a:solidFill>
                  <a:schemeClr val="bg1"/>
                </a:solidFill>
                <a:latin typeface="Georgia" charset="0"/>
                <a:ea typeface="Georgia" charset="0"/>
                <a:cs typeface="Georgia" charset="0"/>
              </a:rPr>
              <a:t>Call Settings</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307" t="40406"/>
          <a:stretch/>
        </p:blipFill>
        <p:spPr>
          <a:xfrm>
            <a:off x="0" y="0"/>
            <a:ext cx="4332845" cy="4645258"/>
          </a:xfrm>
          <a:prstGeom prst="rect">
            <a:avLst/>
          </a:prstGeom>
        </p:spPr>
      </p:pic>
    </p:spTree>
    <p:extLst>
      <p:ext uri="{BB962C8B-B14F-4D97-AF65-F5344CB8AC3E}">
        <p14:creationId xmlns:p14="http://schemas.microsoft.com/office/powerpoint/2010/main" val="167585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Create a Secondary Ringer</a:t>
            </a:r>
          </a:p>
        </p:txBody>
      </p:sp>
      <p:sp>
        <p:nvSpPr>
          <p:cNvPr id="3" name="Content Placeholder 2"/>
          <p:cNvSpPr>
            <a:spLocks noGrp="1"/>
          </p:cNvSpPr>
          <p:nvPr>
            <p:ph idx="1"/>
          </p:nvPr>
        </p:nvSpPr>
        <p:spPr>
          <a:xfrm>
            <a:off x="327134" y="1476782"/>
            <a:ext cx="11511940" cy="574627"/>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The Secondary Ringer feature will be helpful if you take your headset off and still need to hear an incoming call. This will enable your headset </a:t>
            </a:r>
            <a:r>
              <a:rPr kumimoji="0" lang="en-US" sz="1600" b="1" i="0" u="sng"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and</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your computer to ring when a call comes in.</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
        <p:nvSpPr>
          <p:cNvPr id="7" name="TextBox 6">
            <a:extLst>
              <a:ext uri="{FF2B5EF4-FFF2-40B4-BE49-F238E27FC236}">
                <a16:creationId xmlns:a16="http://schemas.microsoft.com/office/drawing/2014/main" id="{0F528F4F-3783-4A35-0E62-8A556E9CCB7A}"/>
              </a:ext>
            </a:extLst>
          </p:cNvPr>
          <p:cNvSpPr txBox="1"/>
          <p:nvPr/>
        </p:nvSpPr>
        <p:spPr>
          <a:xfrm>
            <a:off x="327134" y="2228020"/>
            <a:ext cx="3486877" cy="7386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Navigate to Settings by clicking 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ellipsis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in the top, right of your screen and select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Settings</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t>
            </a:r>
          </a:p>
        </p:txBody>
      </p:sp>
      <p:sp>
        <p:nvSpPr>
          <p:cNvPr id="9" name="TextBox 8">
            <a:extLst>
              <a:ext uri="{FF2B5EF4-FFF2-40B4-BE49-F238E27FC236}">
                <a16:creationId xmlns:a16="http://schemas.microsoft.com/office/drawing/2014/main" id="{1D06C5AA-8373-F5F0-8D4A-BBC62558D86E}"/>
              </a:ext>
            </a:extLst>
          </p:cNvPr>
          <p:cNvSpPr txBox="1"/>
          <p:nvPr/>
        </p:nvSpPr>
        <p:spPr>
          <a:xfrm>
            <a:off x="4181809" y="2224182"/>
            <a:ext cx="3919287"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Next tap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Devices</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and then select the drop-down under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Secondary Ringer</a:t>
            </a:r>
          </a:p>
        </p:txBody>
      </p:sp>
      <p:sp>
        <p:nvSpPr>
          <p:cNvPr id="12" name="TextBox 11">
            <a:extLst>
              <a:ext uri="{FF2B5EF4-FFF2-40B4-BE49-F238E27FC236}">
                <a16:creationId xmlns:a16="http://schemas.microsoft.com/office/drawing/2014/main" id="{4D3FD3F2-4ED4-54E8-D970-0EDB3738AEA8}"/>
              </a:ext>
            </a:extLst>
          </p:cNvPr>
          <p:cNvSpPr txBox="1"/>
          <p:nvPr/>
        </p:nvSpPr>
        <p:spPr>
          <a:xfrm>
            <a:off x="8395034" y="2207570"/>
            <a:ext cx="3636545" cy="95410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Under Secondary Ringer, click 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drop-down arrow</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to</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choose where you would also like your ringtone to sound when receiving a call.</a:t>
            </a:r>
          </a:p>
        </p:txBody>
      </p:sp>
      <p:grpSp>
        <p:nvGrpSpPr>
          <p:cNvPr id="13" name="Group 12" descr="A photo of the settings menu. There is a green callout box around the devices button and the Secondary ringer option, indicating their locations.">
            <a:extLst>
              <a:ext uri="{FF2B5EF4-FFF2-40B4-BE49-F238E27FC236}">
                <a16:creationId xmlns:a16="http://schemas.microsoft.com/office/drawing/2014/main" id="{215F6344-47E8-8C9F-45C0-5B33D27A33EE}"/>
              </a:ext>
            </a:extLst>
          </p:cNvPr>
          <p:cNvGrpSpPr/>
          <p:nvPr/>
        </p:nvGrpSpPr>
        <p:grpSpPr>
          <a:xfrm>
            <a:off x="4643653" y="2744515"/>
            <a:ext cx="2904694" cy="2898544"/>
            <a:chOff x="4570889" y="2922845"/>
            <a:chExt cx="3510841" cy="3620257"/>
          </a:xfrm>
        </p:grpSpPr>
        <p:grpSp>
          <p:nvGrpSpPr>
            <p:cNvPr id="15" name="Group 14">
              <a:extLst>
                <a:ext uri="{FF2B5EF4-FFF2-40B4-BE49-F238E27FC236}">
                  <a16:creationId xmlns:a16="http://schemas.microsoft.com/office/drawing/2014/main" id="{17D46686-550B-5955-0412-846E9633273B}"/>
                </a:ext>
              </a:extLst>
            </p:cNvPr>
            <p:cNvGrpSpPr/>
            <p:nvPr/>
          </p:nvGrpSpPr>
          <p:grpSpPr>
            <a:xfrm>
              <a:off x="4570889" y="2922845"/>
              <a:ext cx="3510841" cy="3620257"/>
              <a:chOff x="280068" y="2338711"/>
              <a:chExt cx="4219826" cy="4351338"/>
            </a:xfrm>
          </p:grpSpPr>
          <p:pic>
            <p:nvPicPr>
              <p:cNvPr id="17" name="Picture 16">
                <a:extLst>
                  <a:ext uri="{FF2B5EF4-FFF2-40B4-BE49-F238E27FC236}">
                    <a16:creationId xmlns:a16="http://schemas.microsoft.com/office/drawing/2014/main" id="{BC5924BE-06A3-9C58-A12A-655FA32CB187}"/>
                  </a:ext>
                </a:extLst>
              </p:cNvPr>
              <p:cNvPicPr>
                <a:picLocks noChangeAspect="1"/>
              </p:cNvPicPr>
              <p:nvPr/>
            </p:nvPicPr>
            <p:blipFill>
              <a:blip r:embed="rId4"/>
              <a:stretch>
                <a:fillRect/>
              </a:stretch>
            </p:blipFill>
            <p:spPr>
              <a:xfrm>
                <a:off x="280068" y="2338711"/>
                <a:ext cx="4219826" cy="4351338"/>
              </a:xfrm>
              <a:prstGeom prst="rect">
                <a:avLst/>
              </a:prstGeom>
              <a:ln>
                <a:solidFill>
                  <a:srgbClr val="3C3C3B"/>
                </a:solidFill>
              </a:ln>
            </p:spPr>
          </p:pic>
          <p:sp>
            <p:nvSpPr>
              <p:cNvPr id="18" name="Rectangle 17">
                <a:extLst>
                  <a:ext uri="{FF2B5EF4-FFF2-40B4-BE49-F238E27FC236}">
                    <a16:creationId xmlns:a16="http://schemas.microsoft.com/office/drawing/2014/main" id="{9AA73397-86F5-22BA-7B70-469C5338B9D4}"/>
                  </a:ext>
                </a:extLst>
              </p:cNvPr>
              <p:cNvSpPr/>
              <p:nvPr/>
            </p:nvSpPr>
            <p:spPr>
              <a:xfrm>
                <a:off x="280068" y="3377683"/>
                <a:ext cx="1156846" cy="211390"/>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16" name="Rectangle 15">
              <a:extLst>
                <a:ext uri="{FF2B5EF4-FFF2-40B4-BE49-F238E27FC236}">
                  <a16:creationId xmlns:a16="http://schemas.microsoft.com/office/drawing/2014/main" id="{0E46BAD6-D035-99A9-F229-940EACCCC387}"/>
                </a:ext>
              </a:extLst>
            </p:cNvPr>
            <p:cNvSpPr/>
            <p:nvPr/>
          </p:nvSpPr>
          <p:spPr>
            <a:xfrm>
              <a:off x="5616163" y="6057786"/>
              <a:ext cx="693174" cy="269743"/>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19" name="Group 18" descr="A photo of the top right section of your Teams Window. There is a green callout box around your more options menu.">
            <a:extLst>
              <a:ext uri="{FF2B5EF4-FFF2-40B4-BE49-F238E27FC236}">
                <a16:creationId xmlns:a16="http://schemas.microsoft.com/office/drawing/2014/main" id="{5D317609-4F04-D661-F6A2-4EBA9045DD48}"/>
              </a:ext>
            </a:extLst>
          </p:cNvPr>
          <p:cNvGrpSpPr/>
          <p:nvPr/>
        </p:nvGrpSpPr>
        <p:grpSpPr>
          <a:xfrm>
            <a:off x="946941" y="3135944"/>
            <a:ext cx="2247262" cy="2193913"/>
            <a:chOff x="920979" y="3231441"/>
            <a:chExt cx="2247262" cy="2193913"/>
          </a:xfrm>
        </p:grpSpPr>
        <p:pic>
          <p:nvPicPr>
            <p:cNvPr id="20" name="Picture 19">
              <a:extLst>
                <a:ext uri="{FF2B5EF4-FFF2-40B4-BE49-F238E27FC236}">
                  <a16:creationId xmlns:a16="http://schemas.microsoft.com/office/drawing/2014/main" id="{F79348A0-447A-D06E-CBE6-1E07F60B9339}"/>
                </a:ext>
              </a:extLst>
            </p:cNvPr>
            <p:cNvPicPr>
              <a:picLocks noChangeAspect="1"/>
            </p:cNvPicPr>
            <p:nvPr/>
          </p:nvPicPr>
          <p:blipFill>
            <a:blip r:embed="rId5"/>
            <a:stretch>
              <a:fillRect/>
            </a:stretch>
          </p:blipFill>
          <p:spPr>
            <a:xfrm>
              <a:off x="920980" y="3231441"/>
              <a:ext cx="2247261" cy="2193913"/>
            </a:xfrm>
            <a:prstGeom prst="rect">
              <a:avLst/>
            </a:prstGeom>
            <a:ln>
              <a:solidFill>
                <a:sysClr val="window" lastClr="FFFFFF">
                  <a:lumMod val="50000"/>
                </a:sysClr>
              </a:solidFill>
            </a:ln>
          </p:spPr>
        </p:pic>
        <p:sp>
          <p:nvSpPr>
            <p:cNvPr id="21" name="Rectangle 20">
              <a:extLst>
                <a:ext uri="{FF2B5EF4-FFF2-40B4-BE49-F238E27FC236}">
                  <a16:creationId xmlns:a16="http://schemas.microsoft.com/office/drawing/2014/main" id="{8D532E15-F082-A017-9E3F-371153ED6D72}"/>
                </a:ext>
              </a:extLst>
            </p:cNvPr>
            <p:cNvSpPr/>
            <p:nvPr/>
          </p:nvSpPr>
          <p:spPr>
            <a:xfrm>
              <a:off x="1774442" y="3271334"/>
              <a:ext cx="285177" cy="269743"/>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2B474B81-F716-2C73-4A65-8028B9D3F13B}"/>
                </a:ext>
              </a:extLst>
            </p:cNvPr>
            <p:cNvSpPr/>
            <p:nvPr/>
          </p:nvSpPr>
          <p:spPr>
            <a:xfrm>
              <a:off x="920979" y="3592384"/>
              <a:ext cx="853463" cy="269743"/>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23" name="Group 22" descr="A photo of the secondary ringer menu expanded. There is a green callout box around the drop down button, indicating its location.">
            <a:extLst>
              <a:ext uri="{FF2B5EF4-FFF2-40B4-BE49-F238E27FC236}">
                <a16:creationId xmlns:a16="http://schemas.microsoft.com/office/drawing/2014/main" id="{5D50C71C-E7AA-B552-1DCC-07B266C10038}"/>
              </a:ext>
            </a:extLst>
          </p:cNvPr>
          <p:cNvGrpSpPr>
            <a:grpSpLocks noChangeAspect="1"/>
          </p:cNvGrpSpPr>
          <p:nvPr/>
        </p:nvGrpSpPr>
        <p:grpSpPr>
          <a:xfrm>
            <a:off x="8865527" y="3231442"/>
            <a:ext cx="2695557" cy="2193693"/>
            <a:chOff x="8517993" y="3001900"/>
            <a:chExt cx="2837428" cy="2309150"/>
          </a:xfrm>
        </p:grpSpPr>
        <p:pic>
          <p:nvPicPr>
            <p:cNvPr id="24" name="Picture 23">
              <a:extLst>
                <a:ext uri="{FF2B5EF4-FFF2-40B4-BE49-F238E27FC236}">
                  <a16:creationId xmlns:a16="http://schemas.microsoft.com/office/drawing/2014/main" id="{7C234A62-616B-AD8D-51A3-DE4C2042357D}"/>
                </a:ext>
              </a:extLst>
            </p:cNvPr>
            <p:cNvPicPr>
              <a:picLocks noChangeAspect="1"/>
            </p:cNvPicPr>
            <p:nvPr/>
          </p:nvPicPr>
          <p:blipFill rotWithShape="1">
            <a:blip r:embed="rId6"/>
            <a:srcRect b="8189"/>
            <a:stretch/>
          </p:blipFill>
          <p:spPr>
            <a:xfrm>
              <a:off x="8517993" y="3001900"/>
              <a:ext cx="2837428" cy="2309150"/>
            </a:xfrm>
            <a:prstGeom prst="rect">
              <a:avLst/>
            </a:prstGeom>
            <a:ln>
              <a:solidFill>
                <a:srgbClr val="3C3C3B"/>
              </a:solidFill>
            </a:ln>
          </p:spPr>
        </p:pic>
        <p:sp>
          <p:nvSpPr>
            <p:cNvPr id="25" name="Rectangle 24">
              <a:extLst>
                <a:ext uri="{FF2B5EF4-FFF2-40B4-BE49-F238E27FC236}">
                  <a16:creationId xmlns:a16="http://schemas.microsoft.com/office/drawing/2014/main" id="{54986270-42EE-F1F4-05CF-BEF17288AAF6}"/>
                </a:ext>
              </a:extLst>
            </p:cNvPr>
            <p:cNvSpPr/>
            <p:nvPr/>
          </p:nvSpPr>
          <p:spPr>
            <a:xfrm>
              <a:off x="10961163" y="3187526"/>
              <a:ext cx="270161" cy="263104"/>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255596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Desktop</a:t>
            </a:r>
          </a:p>
        </p:txBody>
      </p:sp>
      <p:sp>
        <p:nvSpPr>
          <p:cNvPr id="3" name="Content Placeholder 2"/>
          <p:cNvSpPr>
            <a:spLocks noGrp="1"/>
          </p:cNvSpPr>
          <p:nvPr>
            <p:ph idx="1"/>
          </p:nvPr>
        </p:nvSpPr>
        <p:spPr>
          <a:xfrm>
            <a:off x="353792" y="1395327"/>
            <a:ext cx="3180134" cy="38822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The </a:t>
            </a:r>
            <a:r>
              <a:rPr kumimoji="0" lang="en-US" sz="18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Calls</a:t>
            </a:r>
            <a:r>
              <a:rPr kumimoji="0" lang="en-US" sz="18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landing page will display speed dial and suggested contacts. This will also include any speed dial groups you have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Use the menu in the upper-left corner to access contacts and the calls landing page.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the Calls Landing Page. There is a green callout boxes around the dial pad on the left-hand side of the photo. There are also green callout boxes around the Contacts tab, the History section, the Voicemail filter button and the area to click to add a speed dial contact.">
            <a:extLst>
              <a:ext uri="{FF2B5EF4-FFF2-40B4-BE49-F238E27FC236}">
                <a16:creationId xmlns:a16="http://schemas.microsoft.com/office/drawing/2014/main" id="{D3E00B11-4EF8-286B-FD70-9784E701EA2D}"/>
              </a:ext>
            </a:extLst>
          </p:cNvPr>
          <p:cNvGrpSpPr/>
          <p:nvPr/>
        </p:nvGrpSpPr>
        <p:grpSpPr>
          <a:xfrm>
            <a:off x="3681647" y="1395327"/>
            <a:ext cx="8156561" cy="3882287"/>
            <a:chOff x="3917105" y="1678791"/>
            <a:chExt cx="8156561" cy="3882287"/>
          </a:xfrm>
        </p:grpSpPr>
        <p:sp>
          <p:nvSpPr>
            <p:cNvPr id="7" name="Rectangle 6">
              <a:extLst>
                <a:ext uri="{FF2B5EF4-FFF2-40B4-BE49-F238E27FC236}">
                  <a16:creationId xmlns:a16="http://schemas.microsoft.com/office/drawing/2014/main" id="{67FD8070-4FAF-DA5D-FDA2-954BD23B925B}"/>
                </a:ext>
              </a:extLst>
            </p:cNvPr>
            <p:cNvSpPr/>
            <p:nvPr/>
          </p:nvSpPr>
          <p:spPr>
            <a:xfrm>
              <a:off x="5539563" y="4311502"/>
              <a:ext cx="356190" cy="12227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pic>
          <p:nvPicPr>
            <p:cNvPr id="8" name="Picture 7">
              <a:extLst>
                <a:ext uri="{FF2B5EF4-FFF2-40B4-BE49-F238E27FC236}">
                  <a16:creationId xmlns:a16="http://schemas.microsoft.com/office/drawing/2014/main" id="{A51458A0-DBFF-91E3-8067-DE11218A83D2}"/>
                </a:ext>
              </a:extLst>
            </p:cNvPr>
            <p:cNvPicPr>
              <a:picLocks noChangeAspect="1"/>
            </p:cNvPicPr>
            <p:nvPr/>
          </p:nvPicPr>
          <p:blipFill>
            <a:blip r:embed="rId4"/>
            <a:stretch>
              <a:fillRect/>
            </a:stretch>
          </p:blipFill>
          <p:spPr>
            <a:xfrm>
              <a:off x="3917105" y="1678791"/>
              <a:ext cx="8156561" cy="3882287"/>
            </a:xfrm>
            <a:prstGeom prst="rect">
              <a:avLst/>
            </a:prstGeom>
            <a:ln>
              <a:solidFill>
                <a:schemeClr val="bg1">
                  <a:lumMod val="50000"/>
                </a:schemeClr>
              </a:solidFill>
            </a:ln>
          </p:spPr>
        </p:pic>
        <p:sp>
          <p:nvSpPr>
            <p:cNvPr id="9" name="Rectangle 8">
              <a:extLst>
                <a:ext uri="{FF2B5EF4-FFF2-40B4-BE49-F238E27FC236}">
                  <a16:creationId xmlns:a16="http://schemas.microsoft.com/office/drawing/2014/main" id="{DBF51631-352B-9C05-E834-5BF534AE4119}"/>
                </a:ext>
              </a:extLst>
            </p:cNvPr>
            <p:cNvSpPr/>
            <p:nvPr/>
          </p:nvSpPr>
          <p:spPr>
            <a:xfrm>
              <a:off x="3917106" y="2869129"/>
              <a:ext cx="330430" cy="33618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1" name="Rectangle 10">
              <a:extLst>
                <a:ext uri="{FF2B5EF4-FFF2-40B4-BE49-F238E27FC236}">
                  <a16:creationId xmlns:a16="http://schemas.microsoft.com/office/drawing/2014/main" id="{0030A6EF-0719-B471-8B0A-7E4D16A44AC3}"/>
                </a:ext>
              </a:extLst>
            </p:cNvPr>
            <p:cNvSpPr/>
            <p:nvPr/>
          </p:nvSpPr>
          <p:spPr>
            <a:xfrm>
              <a:off x="4905247" y="1678791"/>
              <a:ext cx="708971" cy="336187"/>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2" name="Rectangle 11">
              <a:extLst>
                <a:ext uri="{FF2B5EF4-FFF2-40B4-BE49-F238E27FC236}">
                  <a16:creationId xmlns:a16="http://schemas.microsoft.com/office/drawing/2014/main" id="{D3533CAB-6F45-D4D6-22D0-6F8408CA1E0A}"/>
                </a:ext>
              </a:extLst>
            </p:cNvPr>
            <p:cNvSpPr/>
            <p:nvPr/>
          </p:nvSpPr>
          <p:spPr>
            <a:xfrm>
              <a:off x="4389054" y="2303139"/>
              <a:ext cx="1805269" cy="184607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3" name="Rectangle 12">
              <a:extLst>
                <a:ext uri="{FF2B5EF4-FFF2-40B4-BE49-F238E27FC236}">
                  <a16:creationId xmlns:a16="http://schemas.microsoft.com/office/drawing/2014/main" id="{D7EF2E3E-CF1A-C103-6490-4B03C7A055F8}"/>
                </a:ext>
              </a:extLst>
            </p:cNvPr>
            <p:cNvSpPr/>
            <p:nvPr/>
          </p:nvSpPr>
          <p:spPr>
            <a:xfrm>
              <a:off x="6284425" y="2044474"/>
              <a:ext cx="440839" cy="21694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5" name="Rectangle 14">
              <a:extLst>
                <a:ext uri="{FF2B5EF4-FFF2-40B4-BE49-F238E27FC236}">
                  <a16:creationId xmlns:a16="http://schemas.microsoft.com/office/drawing/2014/main" id="{6335BC98-78C8-3DB5-EB95-925CFD343493}"/>
                </a:ext>
              </a:extLst>
            </p:cNvPr>
            <p:cNvSpPr/>
            <p:nvPr/>
          </p:nvSpPr>
          <p:spPr>
            <a:xfrm>
              <a:off x="10350063" y="2332635"/>
              <a:ext cx="440839" cy="21694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6" name="Rectangle 15">
              <a:extLst>
                <a:ext uri="{FF2B5EF4-FFF2-40B4-BE49-F238E27FC236}">
                  <a16:creationId xmlns:a16="http://schemas.microsoft.com/office/drawing/2014/main" id="{DBE9259A-5AD9-9ACD-1E3F-7979120AC5BD}"/>
                </a:ext>
              </a:extLst>
            </p:cNvPr>
            <p:cNvSpPr/>
            <p:nvPr/>
          </p:nvSpPr>
          <p:spPr>
            <a:xfrm>
              <a:off x="10350062" y="3511461"/>
              <a:ext cx="603073" cy="21694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7" name="Rectangle 16">
              <a:extLst>
                <a:ext uri="{FF2B5EF4-FFF2-40B4-BE49-F238E27FC236}">
                  <a16:creationId xmlns:a16="http://schemas.microsoft.com/office/drawing/2014/main" id="{B88CD4FB-8BF1-B701-8C9E-B9224229ABD9}"/>
                </a:ext>
              </a:extLst>
            </p:cNvPr>
            <p:cNvSpPr/>
            <p:nvPr/>
          </p:nvSpPr>
          <p:spPr>
            <a:xfrm>
              <a:off x="4719484" y="4178709"/>
              <a:ext cx="1176269" cy="152457"/>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48EB40-75F8-474C-71E1-09E12274A4B8}"/>
                </a:ext>
              </a:extLst>
            </p:cNvPr>
            <p:cNvSpPr/>
            <p:nvPr/>
          </p:nvSpPr>
          <p:spPr>
            <a:xfrm>
              <a:off x="3917105" y="3511461"/>
              <a:ext cx="330430" cy="637752"/>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3705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Call Answering Rules</a:t>
            </a:r>
          </a:p>
        </p:txBody>
      </p:sp>
      <p:sp>
        <p:nvSpPr>
          <p:cNvPr id="3" name="Content Placeholder 2"/>
          <p:cNvSpPr>
            <a:spLocks noGrp="1"/>
          </p:cNvSpPr>
          <p:nvPr>
            <p:ph idx="1"/>
          </p:nvPr>
        </p:nvSpPr>
        <p:spPr>
          <a:xfrm>
            <a:off x="327134" y="1451274"/>
            <a:ext cx="9765686" cy="321964"/>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 answering rules can be set up to forward calls or also ring a peer or alternate phone number.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
        <p:nvSpPr>
          <p:cNvPr id="7" name="TextBox 6">
            <a:extLst>
              <a:ext uri="{FF2B5EF4-FFF2-40B4-BE49-F238E27FC236}">
                <a16:creationId xmlns:a16="http://schemas.microsoft.com/office/drawing/2014/main" id="{8A4B7D94-6246-84C8-9E23-577863B317E9}"/>
              </a:ext>
            </a:extLst>
          </p:cNvPr>
          <p:cNvSpPr txBox="1"/>
          <p:nvPr/>
        </p:nvSpPr>
        <p:spPr>
          <a:xfrm>
            <a:off x="327134" y="1835465"/>
            <a:ext cx="6106026" cy="3077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Adjust how long the phone rings before redirecting. </a:t>
            </a:r>
          </a:p>
        </p:txBody>
      </p:sp>
      <p:sp>
        <p:nvSpPr>
          <p:cNvPr id="9" name="TextBox 8">
            <a:extLst>
              <a:ext uri="{FF2B5EF4-FFF2-40B4-BE49-F238E27FC236}">
                <a16:creationId xmlns:a16="http://schemas.microsoft.com/office/drawing/2014/main" id="{812503C3-E72E-72ED-43B1-4BEC8FA2303C}"/>
              </a:ext>
            </a:extLst>
          </p:cNvPr>
          <p:cNvSpPr txBox="1"/>
          <p:nvPr/>
        </p:nvSpPr>
        <p:spPr>
          <a:xfrm>
            <a:off x="331450" y="4515895"/>
            <a:ext cx="4266038" cy="7386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 forwarded call will have a banner at the top of the call notification indicating who is forwarding the call. </a:t>
            </a:r>
          </a:p>
        </p:txBody>
      </p:sp>
      <p:sp>
        <p:nvSpPr>
          <p:cNvPr id="12" name="TextBox 11">
            <a:extLst>
              <a:ext uri="{FF2B5EF4-FFF2-40B4-BE49-F238E27FC236}">
                <a16:creationId xmlns:a16="http://schemas.microsoft.com/office/drawing/2014/main" id="{6642F10D-CFC3-2705-AB19-528667CE4204}"/>
              </a:ext>
            </a:extLst>
          </p:cNvPr>
          <p:cNvSpPr txBox="1"/>
          <p:nvPr/>
        </p:nvSpPr>
        <p:spPr>
          <a:xfrm>
            <a:off x="6785447" y="1865313"/>
            <a:ext cx="4893845" cy="7386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Quick access to call answering rules are now available by selecting 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Forwarding</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drop-down menu in the bottom left corner of your Calls menu.</a:t>
            </a:r>
          </a:p>
        </p:txBody>
      </p:sp>
      <p:grpSp>
        <p:nvGrpSpPr>
          <p:cNvPr id="13" name="Group 12" descr="A photo of the bottom left of the Calls Landing Page. There is a green callout box around the expanded section to set up quick forwarding options.">
            <a:extLst>
              <a:ext uri="{FF2B5EF4-FFF2-40B4-BE49-F238E27FC236}">
                <a16:creationId xmlns:a16="http://schemas.microsoft.com/office/drawing/2014/main" id="{916E05F3-58D8-1267-B61A-D0CC47B29FB9}"/>
              </a:ext>
            </a:extLst>
          </p:cNvPr>
          <p:cNvGrpSpPr/>
          <p:nvPr/>
        </p:nvGrpSpPr>
        <p:grpSpPr>
          <a:xfrm>
            <a:off x="7858202" y="2776837"/>
            <a:ext cx="2748335" cy="2380254"/>
            <a:chOff x="6912598" y="2654994"/>
            <a:chExt cx="2892984" cy="2505531"/>
          </a:xfrm>
        </p:grpSpPr>
        <p:pic>
          <p:nvPicPr>
            <p:cNvPr id="15" name="Picture 14">
              <a:extLst>
                <a:ext uri="{FF2B5EF4-FFF2-40B4-BE49-F238E27FC236}">
                  <a16:creationId xmlns:a16="http://schemas.microsoft.com/office/drawing/2014/main" id="{1A2F745B-7438-D016-BDB0-A100C2ACD154}"/>
                </a:ext>
              </a:extLst>
            </p:cNvPr>
            <p:cNvPicPr>
              <a:picLocks noChangeAspect="1"/>
            </p:cNvPicPr>
            <p:nvPr/>
          </p:nvPicPr>
          <p:blipFill>
            <a:blip r:embed="rId4"/>
            <a:stretch>
              <a:fillRect/>
            </a:stretch>
          </p:blipFill>
          <p:spPr>
            <a:xfrm>
              <a:off x="6912598" y="2654994"/>
              <a:ext cx="2892984" cy="2505531"/>
            </a:xfrm>
            <a:prstGeom prst="rect">
              <a:avLst/>
            </a:prstGeom>
            <a:ln>
              <a:solidFill>
                <a:sysClr val="window" lastClr="FFFFFF">
                  <a:lumMod val="50000"/>
                </a:sysClr>
              </a:solidFill>
            </a:ln>
          </p:spPr>
        </p:pic>
        <p:sp>
          <p:nvSpPr>
            <p:cNvPr id="16" name="Rectangle 15">
              <a:extLst>
                <a:ext uri="{FF2B5EF4-FFF2-40B4-BE49-F238E27FC236}">
                  <a16:creationId xmlns:a16="http://schemas.microsoft.com/office/drawing/2014/main" id="{1EBDC5CA-31A6-FE62-83C3-5CED95587140}"/>
                </a:ext>
              </a:extLst>
            </p:cNvPr>
            <p:cNvSpPr/>
            <p:nvPr/>
          </p:nvSpPr>
          <p:spPr>
            <a:xfrm>
              <a:off x="7484849" y="2752944"/>
              <a:ext cx="2228317" cy="1947030"/>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FF0000"/>
                  </a:solid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 name="Group 16" descr="A photo of a forwarded incoming call. There is a banner atop the toaster notification, indicating it is a forwarded call.">
            <a:extLst>
              <a:ext uri="{FF2B5EF4-FFF2-40B4-BE49-F238E27FC236}">
                <a16:creationId xmlns:a16="http://schemas.microsoft.com/office/drawing/2014/main" id="{1335DA28-1998-C123-F834-2E5128BEBA20}"/>
              </a:ext>
            </a:extLst>
          </p:cNvPr>
          <p:cNvGrpSpPr/>
          <p:nvPr/>
        </p:nvGrpSpPr>
        <p:grpSpPr>
          <a:xfrm>
            <a:off x="4946190" y="4162864"/>
            <a:ext cx="1497378" cy="1389460"/>
            <a:chOff x="7201390" y="1873133"/>
            <a:chExt cx="2347876" cy="2178658"/>
          </a:xfrm>
        </p:grpSpPr>
        <p:grpSp>
          <p:nvGrpSpPr>
            <p:cNvPr id="18" name="Group 17">
              <a:extLst>
                <a:ext uri="{FF2B5EF4-FFF2-40B4-BE49-F238E27FC236}">
                  <a16:creationId xmlns:a16="http://schemas.microsoft.com/office/drawing/2014/main" id="{C93CED0E-2A54-DD04-B94A-D20C7CB19991}"/>
                </a:ext>
              </a:extLst>
            </p:cNvPr>
            <p:cNvGrpSpPr/>
            <p:nvPr/>
          </p:nvGrpSpPr>
          <p:grpSpPr>
            <a:xfrm>
              <a:off x="7201390" y="1873133"/>
              <a:ext cx="2347876" cy="2178658"/>
              <a:chOff x="6717601" y="3969761"/>
              <a:chExt cx="2347876" cy="2178658"/>
            </a:xfrm>
          </p:grpSpPr>
          <p:pic>
            <p:nvPicPr>
              <p:cNvPr id="20" name="Picture 2">
                <a:extLst>
                  <a:ext uri="{FF2B5EF4-FFF2-40B4-BE49-F238E27FC236}">
                    <a16:creationId xmlns:a16="http://schemas.microsoft.com/office/drawing/2014/main" id="{4E0A874F-825D-0A33-F128-ADE27794CB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3" t="6664" b="4248"/>
              <a:stretch/>
            </p:blipFill>
            <p:spPr bwMode="auto">
              <a:xfrm>
                <a:off x="6717601" y="3969761"/>
                <a:ext cx="2347875" cy="2178658"/>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1CEDD66-438A-323C-1ED8-EC7B32127106}"/>
                  </a:ext>
                </a:extLst>
              </p:cNvPr>
              <p:cNvSpPr/>
              <p:nvPr/>
            </p:nvSpPr>
            <p:spPr>
              <a:xfrm>
                <a:off x="6717602" y="3969761"/>
                <a:ext cx="2347875" cy="548641"/>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FF0000"/>
                    </a:solid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Rectangle 18">
              <a:extLst>
                <a:ext uri="{FF2B5EF4-FFF2-40B4-BE49-F238E27FC236}">
                  <a16:creationId xmlns:a16="http://schemas.microsoft.com/office/drawing/2014/main" id="{6C8E4A7F-B8F3-227B-39EC-77F2A6F167D6}"/>
                </a:ext>
              </a:extLst>
            </p:cNvPr>
            <p:cNvSpPr/>
            <p:nvPr/>
          </p:nvSpPr>
          <p:spPr>
            <a:xfrm>
              <a:off x="8294914" y="2537927"/>
              <a:ext cx="513184" cy="186612"/>
            </a:xfrm>
            <a:prstGeom prst="rect">
              <a:avLst/>
            </a:prstGeom>
            <a:solidFill>
              <a:srgbClr val="7D7794"/>
            </a:solidFill>
            <a:ln w="12700" cap="flat" cmpd="sng" algn="ctr">
              <a:solidFill>
                <a:srgbClr val="7D77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descr="A photo of the Calls Settings menu, showing the Call Answering Rules section. There is a green callout box around the area in which you can change how many seconds your phone will ring prior to going to voicemail.">
            <a:extLst>
              <a:ext uri="{FF2B5EF4-FFF2-40B4-BE49-F238E27FC236}">
                <a16:creationId xmlns:a16="http://schemas.microsoft.com/office/drawing/2014/main" id="{E84AE8C7-48A7-6C0E-690B-0E46646C9202}"/>
              </a:ext>
            </a:extLst>
          </p:cNvPr>
          <p:cNvGrpSpPr/>
          <p:nvPr/>
        </p:nvGrpSpPr>
        <p:grpSpPr>
          <a:xfrm>
            <a:off x="808453" y="2287433"/>
            <a:ext cx="3751839" cy="2009352"/>
            <a:chOff x="345096" y="1972752"/>
            <a:chExt cx="3842633" cy="2017328"/>
          </a:xfrm>
        </p:grpSpPr>
        <p:pic>
          <p:nvPicPr>
            <p:cNvPr id="23" name="Picture 22">
              <a:extLst>
                <a:ext uri="{FF2B5EF4-FFF2-40B4-BE49-F238E27FC236}">
                  <a16:creationId xmlns:a16="http://schemas.microsoft.com/office/drawing/2014/main" id="{9D657C3F-12CB-C0FB-721A-588E99EA3D17}"/>
                </a:ext>
              </a:extLst>
            </p:cNvPr>
            <p:cNvPicPr>
              <a:picLocks noChangeAspect="1"/>
            </p:cNvPicPr>
            <p:nvPr/>
          </p:nvPicPr>
          <p:blipFill rotWithShape="1">
            <a:blip r:embed="rId6"/>
            <a:srcRect l="911" t="212" r="15819" b="50411"/>
            <a:stretch/>
          </p:blipFill>
          <p:spPr>
            <a:xfrm>
              <a:off x="345096" y="1972752"/>
              <a:ext cx="3842633" cy="2017328"/>
            </a:xfrm>
            <a:prstGeom prst="rect">
              <a:avLst/>
            </a:prstGeom>
            <a:ln>
              <a:solidFill>
                <a:sysClr val="window" lastClr="FFFFFF">
                  <a:lumMod val="50000"/>
                </a:sysClr>
              </a:solidFill>
            </a:ln>
          </p:spPr>
        </p:pic>
        <p:sp>
          <p:nvSpPr>
            <p:cNvPr id="24" name="Rectangle 23">
              <a:extLst>
                <a:ext uri="{FF2B5EF4-FFF2-40B4-BE49-F238E27FC236}">
                  <a16:creationId xmlns:a16="http://schemas.microsoft.com/office/drawing/2014/main" id="{E3C99F9E-BAF0-B3E5-D285-D74F865BFD15}"/>
                </a:ext>
              </a:extLst>
            </p:cNvPr>
            <p:cNvSpPr/>
            <p:nvPr/>
          </p:nvSpPr>
          <p:spPr>
            <a:xfrm>
              <a:off x="2439248" y="3590559"/>
              <a:ext cx="1748480" cy="399520"/>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FF0000"/>
                  </a:solid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1444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Voicemail Configuration</a:t>
            </a:r>
          </a:p>
        </p:txBody>
      </p:sp>
      <p:sp>
        <p:nvSpPr>
          <p:cNvPr id="3" name="Content Placeholder 2"/>
          <p:cNvSpPr>
            <a:spLocks noGrp="1"/>
          </p:cNvSpPr>
          <p:nvPr>
            <p:ph idx="1"/>
          </p:nvPr>
        </p:nvSpPr>
        <p:spPr>
          <a:xfrm>
            <a:off x="327134" y="1467877"/>
            <a:ext cx="11026666" cy="3598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Click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Configure voicemail </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to change your voicemail greeting and rules for handling calls that go to voicemail.</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the Calls Settings section. There is a green callout box around the Configure Voicemail button.">
            <a:extLst>
              <a:ext uri="{FF2B5EF4-FFF2-40B4-BE49-F238E27FC236}">
                <a16:creationId xmlns:a16="http://schemas.microsoft.com/office/drawing/2014/main" id="{27EC671F-3660-5A3B-633A-633F563ECAC9}"/>
              </a:ext>
            </a:extLst>
          </p:cNvPr>
          <p:cNvGrpSpPr/>
          <p:nvPr/>
        </p:nvGrpSpPr>
        <p:grpSpPr>
          <a:xfrm>
            <a:off x="1009694" y="1844597"/>
            <a:ext cx="4246248" cy="3096845"/>
            <a:chOff x="232447" y="1905497"/>
            <a:chExt cx="3807710" cy="2723139"/>
          </a:xfrm>
        </p:grpSpPr>
        <p:pic>
          <p:nvPicPr>
            <p:cNvPr id="7" name="Picture 6">
              <a:extLst>
                <a:ext uri="{FF2B5EF4-FFF2-40B4-BE49-F238E27FC236}">
                  <a16:creationId xmlns:a16="http://schemas.microsoft.com/office/drawing/2014/main" id="{8DA36376-A0A2-69FF-3385-6550E5081AE5}"/>
                </a:ext>
              </a:extLst>
            </p:cNvPr>
            <p:cNvPicPr>
              <a:picLocks noChangeAspect="1"/>
            </p:cNvPicPr>
            <p:nvPr/>
          </p:nvPicPr>
          <p:blipFill rotWithShape="1">
            <a:blip r:embed="rId4"/>
            <a:srcRect r="14327"/>
            <a:stretch/>
          </p:blipFill>
          <p:spPr>
            <a:xfrm>
              <a:off x="232447" y="1905497"/>
              <a:ext cx="3807710" cy="2723139"/>
            </a:xfrm>
            <a:prstGeom prst="rect">
              <a:avLst/>
            </a:prstGeom>
            <a:ln>
              <a:solidFill>
                <a:sysClr val="window" lastClr="FFFFFF">
                  <a:lumMod val="50000"/>
                </a:sysClr>
              </a:solidFill>
            </a:ln>
          </p:spPr>
        </p:pic>
        <p:sp>
          <p:nvSpPr>
            <p:cNvPr id="8" name="Rectangle 7">
              <a:extLst>
                <a:ext uri="{FF2B5EF4-FFF2-40B4-BE49-F238E27FC236}">
                  <a16:creationId xmlns:a16="http://schemas.microsoft.com/office/drawing/2014/main" id="{3620C045-F381-14C8-27CE-9A086E6859A9}"/>
                </a:ext>
              </a:extLst>
            </p:cNvPr>
            <p:cNvSpPr/>
            <p:nvPr/>
          </p:nvSpPr>
          <p:spPr>
            <a:xfrm>
              <a:off x="1588633" y="4374292"/>
              <a:ext cx="1003688" cy="254344"/>
            </a:xfrm>
            <a:prstGeom prst="rect">
              <a:avLst/>
            </a:prstGeom>
            <a:noFill/>
            <a:ln w="28575" cap="flat" cmpd="sng" algn="ctr">
              <a:solidFill>
                <a:srgbClr val="92D05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grpSp>
        <p:nvGrpSpPr>
          <p:cNvPr id="9" name="Group 8" descr="A photo of the voicemail settings. Within this area you can recording a greeting, decide how you want Teams to handle calls that go to voicemail, change the greeting language, set text-to-speech greeting options and sync your out of office greeting.">
            <a:extLst>
              <a:ext uri="{FF2B5EF4-FFF2-40B4-BE49-F238E27FC236}">
                <a16:creationId xmlns:a16="http://schemas.microsoft.com/office/drawing/2014/main" id="{C4DEF696-6C87-F4E0-2871-566FA468D7C5}"/>
              </a:ext>
            </a:extLst>
          </p:cNvPr>
          <p:cNvGrpSpPr/>
          <p:nvPr/>
        </p:nvGrpSpPr>
        <p:grpSpPr>
          <a:xfrm>
            <a:off x="6599503" y="1844597"/>
            <a:ext cx="3902283" cy="3758236"/>
            <a:chOff x="4771798" y="1848379"/>
            <a:chExt cx="4877854" cy="4697795"/>
          </a:xfrm>
        </p:grpSpPr>
        <p:pic>
          <p:nvPicPr>
            <p:cNvPr id="11" name="Picture 10" descr="A photo of the voicemail settings..">
              <a:extLst>
                <a:ext uri="{FF2B5EF4-FFF2-40B4-BE49-F238E27FC236}">
                  <a16:creationId xmlns:a16="http://schemas.microsoft.com/office/drawing/2014/main" id="{EF1675BA-AFBC-81E0-7C0C-EA660A855C2D}"/>
                </a:ext>
              </a:extLst>
            </p:cNvPr>
            <p:cNvPicPr>
              <a:picLocks noChangeAspect="1"/>
            </p:cNvPicPr>
            <p:nvPr/>
          </p:nvPicPr>
          <p:blipFill>
            <a:blip r:embed="rId5"/>
            <a:stretch>
              <a:fillRect/>
            </a:stretch>
          </p:blipFill>
          <p:spPr>
            <a:xfrm>
              <a:off x="4771798" y="1848379"/>
              <a:ext cx="4584753" cy="4477914"/>
            </a:xfrm>
            <a:prstGeom prst="rect">
              <a:avLst/>
            </a:prstGeom>
            <a:ln>
              <a:solidFill>
                <a:sysClr val="window" lastClr="FFFFFF">
                  <a:lumMod val="50000"/>
                </a:sysClr>
              </a:solidFill>
            </a:ln>
          </p:spPr>
        </p:pic>
        <p:pic>
          <p:nvPicPr>
            <p:cNvPr id="12" name="Picture 11">
              <a:extLst>
                <a:ext uri="{FF2B5EF4-FFF2-40B4-BE49-F238E27FC236}">
                  <a16:creationId xmlns:a16="http://schemas.microsoft.com/office/drawing/2014/main" id="{C77DCB6E-DF45-C4AE-1980-B0E353C93CA3}"/>
                </a:ext>
              </a:extLst>
            </p:cNvPr>
            <p:cNvPicPr>
              <a:picLocks noChangeAspect="1"/>
            </p:cNvPicPr>
            <p:nvPr/>
          </p:nvPicPr>
          <p:blipFill>
            <a:blip r:embed="rId6"/>
            <a:stretch>
              <a:fillRect/>
            </a:stretch>
          </p:blipFill>
          <p:spPr>
            <a:xfrm>
              <a:off x="6866043" y="5404732"/>
              <a:ext cx="2783609" cy="1141442"/>
            </a:xfrm>
            <a:prstGeom prst="rect">
              <a:avLst/>
            </a:prstGeom>
            <a:ln>
              <a:solidFill>
                <a:sysClr val="window" lastClr="FFFFFF">
                  <a:lumMod val="50000"/>
                </a:sysClr>
              </a:solidFill>
            </a:ln>
          </p:spPr>
        </p:pic>
      </p:grpSp>
    </p:spTree>
    <p:extLst>
      <p:ext uri="{BB962C8B-B14F-4D97-AF65-F5344CB8AC3E}">
        <p14:creationId xmlns:p14="http://schemas.microsoft.com/office/powerpoint/2010/main" val="388278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216400" y="2743200"/>
            <a:ext cx="4076700" cy="1754326"/>
          </a:xfrm>
          <a:prstGeom prst="rect">
            <a:avLst/>
          </a:prstGeom>
          <a:noFill/>
        </p:spPr>
        <p:txBody>
          <a:bodyPr wrap="square" rtlCol="0">
            <a:spAutoFit/>
          </a:bodyPr>
          <a:lstStyle/>
          <a:p>
            <a:pPr algn="ctr"/>
            <a:r>
              <a:rPr lang="en-US" sz="5400" b="1" dirty="0">
                <a:solidFill>
                  <a:schemeClr val="bg1"/>
                </a:solidFill>
                <a:latin typeface="Georgia" charset="0"/>
                <a:ea typeface="Georgia" charset="0"/>
                <a:cs typeface="Georgia" charset="0"/>
              </a:rPr>
              <a:t>Mobile App</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307" t="40406"/>
          <a:stretch/>
        </p:blipFill>
        <p:spPr>
          <a:xfrm>
            <a:off x="0" y="0"/>
            <a:ext cx="4332845" cy="4645258"/>
          </a:xfrm>
          <a:prstGeom prst="rect">
            <a:avLst/>
          </a:prstGeom>
        </p:spPr>
      </p:pic>
    </p:spTree>
    <p:extLst>
      <p:ext uri="{BB962C8B-B14F-4D97-AF65-F5344CB8AC3E}">
        <p14:creationId xmlns:p14="http://schemas.microsoft.com/office/powerpoint/2010/main" val="110234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Download the Mobile App</a:t>
            </a:r>
          </a:p>
        </p:txBody>
      </p:sp>
      <p:sp>
        <p:nvSpPr>
          <p:cNvPr id="3" name="Content Placeholder 2"/>
          <p:cNvSpPr>
            <a:spLocks noGrp="1"/>
          </p:cNvSpPr>
          <p:nvPr>
            <p:ph idx="1"/>
          </p:nvPr>
        </p:nvSpPr>
        <p:spPr>
          <a:xfrm>
            <a:off x="327134" y="1389022"/>
            <a:ext cx="5387452" cy="603331"/>
          </a:xfrm>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From the Teams Desktop Application, select the more options button and click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Download the mobile app</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
        <p:nvSpPr>
          <p:cNvPr id="7" name="TextBox 6">
            <a:extLst>
              <a:ext uri="{FF2B5EF4-FFF2-40B4-BE49-F238E27FC236}">
                <a16:creationId xmlns:a16="http://schemas.microsoft.com/office/drawing/2014/main" id="{D9AD316E-548D-D341-B68A-F7DD01FF60F1}"/>
              </a:ext>
            </a:extLst>
          </p:cNvPr>
          <p:cNvSpPr txBox="1"/>
          <p:nvPr/>
        </p:nvSpPr>
        <p:spPr>
          <a:xfrm>
            <a:off x="6083300" y="1389022"/>
            <a:ext cx="5143500"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Enter an email address accessible from your mobile device and Teams will send a link to download the mobile app.</a:t>
            </a:r>
          </a:p>
        </p:txBody>
      </p:sp>
      <p:grpSp>
        <p:nvGrpSpPr>
          <p:cNvPr id="8" name="Group 7" descr="A photo of the the Teams Application More Options menu. There are green callout boxes around the ellipsis to get to the menu, and the Download the mobil app button.">
            <a:extLst>
              <a:ext uri="{FF2B5EF4-FFF2-40B4-BE49-F238E27FC236}">
                <a16:creationId xmlns:a16="http://schemas.microsoft.com/office/drawing/2014/main" id="{B9E67B9C-4028-79F6-E71E-85A59B5C185A}"/>
              </a:ext>
            </a:extLst>
          </p:cNvPr>
          <p:cNvGrpSpPr/>
          <p:nvPr/>
        </p:nvGrpSpPr>
        <p:grpSpPr>
          <a:xfrm>
            <a:off x="1821731" y="2171545"/>
            <a:ext cx="2622173" cy="3096057"/>
            <a:chOff x="1660779" y="2089348"/>
            <a:chExt cx="2622173" cy="3096057"/>
          </a:xfrm>
        </p:grpSpPr>
        <p:grpSp>
          <p:nvGrpSpPr>
            <p:cNvPr id="9" name="Group 8">
              <a:extLst>
                <a:ext uri="{FF2B5EF4-FFF2-40B4-BE49-F238E27FC236}">
                  <a16:creationId xmlns:a16="http://schemas.microsoft.com/office/drawing/2014/main" id="{FEB82142-1C1C-5090-FBA7-6297A926E246}"/>
                </a:ext>
              </a:extLst>
            </p:cNvPr>
            <p:cNvGrpSpPr/>
            <p:nvPr/>
          </p:nvGrpSpPr>
          <p:grpSpPr>
            <a:xfrm>
              <a:off x="1660779" y="2089348"/>
              <a:ext cx="2622173" cy="3096057"/>
              <a:chOff x="595480" y="2049042"/>
              <a:chExt cx="2622173" cy="3096057"/>
            </a:xfrm>
          </p:grpSpPr>
          <p:pic>
            <p:nvPicPr>
              <p:cNvPr id="12" name="Picture 11">
                <a:extLst>
                  <a:ext uri="{FF2B5EF4-FFF2-40B4-BE49-F238E27FC236}">
                    <a16:creationId xmlns:a16="http://schemas.microsoft.com/office/drawing/2014/main" id="{D13635A1-1CAA-606A-C8A7-D347D7441D47}"/>
                  </a:ext>
                </a:extLst>
              </p:cNvPr>
              <p:cNvPicPr>
                <a:picLocks noChangeAspect="1"/>
              </p:cNvPicPr>
              <p:nvPr/>
            </p:nvPicPr>
            <p:blipFill rotWithShape="1">
              <a:blip r:embed="rId4"/>
              <a:srcRect r="31186"/>
              <a:stretch/>
            </p:blipFill>
            <p:spPr>
              <a:xfrm>
                <a:off x="595480" y="2049042"/>
                <a:ext cx="2622173" cy="3096057"/>
              </a:xfrm>
              <a:prstGeom prst="rect">
                <a:avLst/>
              </a:prstGeom>
              <a:ln>
                <a:solidFill>
                  <a:sysClr val="window" lastClr="FFFFFF">
                    <a:lumMod val="50000"/>
                  </a:sysClr>
                </a:solidFill>
              </a:ln>
            </p:spPr>
          </p:pic>
          <p:sp>
            <p:nvSpPr>
              <p:cNvPr id="13" name="Rectangle 12">
                <a:extLst>
                  <a:ext uri="{FF2B5EF4-FFF2-40B4-BE49-F238E27FC236}">
                    <a16:creationId xmlns:a16="http://schemas.microsoft.com/office/drawing/2014/main" id="{EDC9359F-52F9-0F23-5A6C-94DEAB49D832}"/>
                  </a:ext>
                </a:extLst>
              </p:cNvPr>
              <p:cNvSpPr/>
              <p:nvPr/>
            </p:nvSpPr>
            <p:spPr>
              <a:xfrm>
                <a:off x="677315" y="4747143"/>
                <a:ext cx="1733376" cy="377174"/>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E2F8D40C-4876-8692-9737-26C6AE6761DD}"/>
                </a:ext>
              </a:extLst>
            </p:cNvPr>
            <p:cNvSpPr/>
            <p:nvPr/>
          </p:nvSpPr>
          <p:spPr>
            <a:xfrm>
              <a:off x="2752530" y="2124260"/>
              <a:ext cx="399998" cy="377174"/>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14" descr="A photo of the window that pops up to put in an email address that you can access on your mobile device.">
            <a:extLst>
              <a:ext uri="{FF2B5EF4-FFF2-40B4-BE49-F238E27FC236}">
                <a16:creationId xmlns:a16="http://schemas.microsoft.com/office/drawing/2014/main" id="{376EA450-08CA-1E5B-98B7-EBB1CDA7E3E2}"/>
              </a:ext>
            </a:extLst>
          </p:cNvPr>
          <p:cNvPicPr>
            <a:picLocks noChangeAspect="1"/>
          </p:cNvPicPr>
          <p:nvPr/>
        </p:nvPicPr>
        <p:blipFill>
          <a:blip r:embed="rId5"/>
          <a:stretch>
            <a:fillRect/>
          </a:stretch>
        </p:blipFill>
        <p:spPr>
          <a:xfrm>
            <a:off x="6472335" y="2385438"/>
            <a:ext cx="4365430" cy="1292293"/>
          </a:xfrm>
          <a:prstGeom prst="rect">
            <a:avLst/>
          </a:prstGeom>
          <a:ln>
            <a:solidFill>
              <a:sysClr val="window" lastClr="FFFFFF">
                <a:lumMod val="50000"/>
              </a:sysClr>
            </a:solidFill>
          </a:ln>
        </p:spPr>
      </p:pic>
      <p:sp>
        <p:nvSpPr>
          <p:cNvPr id="17" name="TextBox 16">
            <a:extLst>
              <a:ext uri="{FF2B5EF4-FFF2-40B4-BE49-F238E27FC236}">
                <a16:creationId xmlns:a16="http://schemas.microsoft.com/office/drawing/2014/main" id="{28CF9A2B-8F84-30AC-908D-82EED1FB1557}"/>
              </a:ext>
            </a:extLst>
          </p:cNvPr>
          <p:cNvSpPr txBox="1"/>
          <p:nvPr/>
        </p:nvSpPr>
        <p:spPr>
          <a:xfrm>
            <a:off x="6105214" y="3896529"/>
            <a:ext cx="5248586"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Click the emailed link from your mobile device to launch the mobile app store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Use your personal app st</a:t>
            </a:r>
            <a:r>
              <a:rPr kumimoji="0" lang="en-US" sz="1600" b="0" i="0"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ore</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account to download the Teams app.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Once downloaded, use your work credentials to sign in.</a:t>
            </a:r>
          </a:p>
        </p:txBody>
      </p:sp>
    </p:spTree>
    <p:extLst>
      <p:ext uri="{BB962C8B-B14F-4D97-AF65-F5344CB8AC3E}">
        <p14:creationId xmlns:p14="http://schemas.microsoft.com/office/powerpoint/2010/main" val="147659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Schedule Quiet Time</a:t>
            </a:r>
          </a:p>
        </p:txBody>
      </p:sp>
      <p:sp>
        <p:nvSpPr>
          <p:cNvPr id="3" name="Content Placeholder 2"/>
          <p:cNvSpPr>
            <a:spLocks noGrp="1"/>
          </p:cNvSpPr>
          <p:nvPr>
            <p:ph idx="1"/>
          </p:nvPr>
        </p:nvSpPr>
        <p:spPr>
          <a:xfrm>
            <a:off x="327135" y="1349080"/>
            <a:ext cx="6596180" cy="2942070"/>
          </a:xfrm>
        </p:spPr>
        <p:txBody>
          <a:bodyPr>
            <a:normAutofit/>
          </a:bodyPr>
          <a:lstStyle/>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Click on your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initials or profile picture </a:t>
            </a: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icon in the upper left corner</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Select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Notifications</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Click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During quiet time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Click on the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switch</a:t>
            </a: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 next to Certain hours</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Set your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Start</a:t>
            </a: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 and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End</a:t>
            </a: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 time, </a:t>
            </a:r>
          </a:p>
          <a:p>
            <a:pPr lvl="1">
              <a:lnSpc>
                <a:spcPct val="100000"/>
              </a:lnSpc>
              <a:spcBef>
                <a:spcPts val="600"/>
              </a:spcBef>
              <a:defRPr/>
            </a:pPr>
            <a:r>
              <a:rPr kumimoji="0" lang="en-US" sz="1500" b="0" i="1"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Notifications from the Teams mobile app will be disabled during these hours every day (calls will still come through)</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Select the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Quiet days </a:t>
            </a: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for which to block notifications for the whole day</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If you are an </a:t>
            </a:r>
            <a:r>
              <a:rPr kumimoji="0" lang="en-US" sz="1500" b="1" i="0" u="sng" strike="noStrike" kern="1200" cap="none" spc="0" normalizeH="0" baseline="0" noProof="0" dirty="0">
                <a:ln>
                  <a:noFill/>
                </a:ln>
                <a:solidFill>
                  <a:srgbClr val="3C3C3B"/>
                </a:solidFill>
                <a:effectLst/>
                <a:uLnTx/>
                <a:uFillTx/>
                <a:latin typeface="Segoe UI" panose="020B0502040204020203" pitchFamily="34" charset="0"/>
                <a:ea typeface="+mn-ea"/>
                <a:cs typeface="+mn-cs"/>
              </a:rPr>
              <a:t>Android </a:t>
            </a: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User, under </a:t>
            </a:r>
            <a:r>
              <a:rPr kumimoji="0" lang="en-US" sz="15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Exceptions</a:t>
            </a:r>
            <a:r>
              <a:rPr kumimoji="0" lang="en-US" sz="15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 choose which notifications you would like to allow through during your set quiet time.</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the quite time menu.  There is a green callout box around where you can set certain quiet hours. There is a green callout box around where you can set entire days as quiet time. If you are an Android user, there is a green callout box around the exceptions area, where you can toggle exceptions to your quiet time.">
            <a:extLst>
              <a:ext uri="{FF2B5EF4-FFF2-40B4-BE49-F238E27FC236}">
                <a16:creationId xmlns:a16="http://schemas.microsoft.com/office/drawing/2014/main" id="{B7E58444-01DB-B4F6-6C26-0ABC843C5396}"/>
              </a:ext>
            </a:extLst>
          </p:cNvPr>
          <p:cNvGrpSpPr/>
          <p:nvPr/>
        </p:nvGrpSpPr>
        <p:grpSpPr>
          <a:xfrm>
            <a:off x="10094495" y="1208440"/>
            <a:ext cx="1770370" cy="4334621"/>
            <a:chOff x="2732302" y="1332289"/>
            <a:chExt cx="1991657" cy="5130613"/>
          </a:xfrm>
        </p:grpSpPr>
        <p:grpSp>
          <p:nvGrpSpPr>
            <p:cNvPr id="7" name="Group 6">
              <a:extLst>
                <a:ext uri="{FF2B5EF4-FFF2-40B4-BE49-F238E27FC236}">
                  <a16:creationId xmlns:a16="http://schemas.microsoft.com/office/drawing/2014/main" id="{7A1015D2-59EC-3960-208D-776EA2FE9156}"/>
                </a:ext>
              </a:extLst>
            </p:cNvPr>
            <p:cNvGrpSpPr/>
            <p:nvPr/>
          </p:nvGrpSpPr>
          <p:grpSpPr>
            <a:xfrm>
              <a:off x="2732303" y="1332289"/>
              <a:ext cx="1991656" cy="5130613"/>
              <a:chOff x="2732303" y="1332289"/>
              <a:chExt cx="1991656" cy="5130613"/>
            </a:xfrm>
          </p:grpSpPr>
          <p:grpSp>
            <p:nvGrpSpPr>
              <p:cNvPr id="11" name="Group 10">
                <a:extLst>
                  <a:ext uri="{FF2B5EF4-FFF2-40B4-BE49-F238E27FC236}">
                    <a16:creationId xmlns:a16="http://schemas.microsoft.com/office/drawing/2014/main" id="{22C54B1C-73AB-5736-29F2-25F227D4A830}"/>
                  </a:ext>
                </a:extLst>
              </p:cNvPr>
              <p:cNvGrpSpPr/>
              <p:nvPr/>
            </p:nvGrpSpPr>
            <p:grpSpPr>
              <a:xfrm>
                <a:off x="2732303" y="1332289"/>
                <a:ext cx="1991656" cy="5130613"/>
                <a:chOff x="2736469" y="1619250"/>
                <a:chExt cx="1991656" cy="5130613"/>
              </a:xfrm>
            </p:grpSpPr>
            <p:pic>
              <p:nvPicPr>
                <p:cNvPr id="13" name="Picture 10">
                  <a:extLst>
                    <a:ext uri="{FF2B5EF4-FFF2-40B4-BE49-F238E27FC236}">
                      <a16:creationId xmlns:a16="http://schemas.microsoft.com/office/drawing/2014/main" id="{1A814169-9C29-344D-0D9D-9C88E8367E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92" b="2222"/>
                <a:stretch/>
              </p:blipFill>
              <p:spPr bwMode="auto">
                <a:xfrm>
                  <a:off x="2736469" y="1619250"/>
                  <a:ext cx="1991656" cy="4124325"/>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DAA2435-32A4-7E95-5E1E-7623B03F6A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5772" b="1623"/>
                <a:stretch/>
              </p:blipFill>
              <p:spPr bwMode="auto">
                <a:xfrm>
                  <a:off x="2736469" y="5749427"/>
                  <a:ext cx="1991656" cy="1000436"/>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2A4FCAE-9B84-13E1-D2B7-8B6141EBA2E6}"/>
                    </a:ext>
                  </a:extLst>
                </p:cNvPr>
                <p:cNvSpPr/>
                <p:nvPr/>
              </p:nvSpPr>
              <p:spPr>
                <a:xfrm>
                  <a:off x="2736469" y="5667375"/>
                  <a:ext cx="1975104" cy="16192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6DFDCEB3-C1BA-B77D-C2B9-829224562F81}"/>
                  </a:ext>
                </a:extLst>
              </p:cNvPr>
              <p:cNvSpPr/>
              <p:nvPr/>
            </p:nvSpPr>
            <p:spPr>
              <a:xfrm>
                <a:off x="2732303" y="1839430"/>
                <a:ext cx="1975104" cy="683484"/>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F3F36E90-A477-1FDE-D4DC-177C5A82AEEA}"/>
                </a:ext>
              </a:extLst>
            </p:cNvPr>
            <p:cNvSpPr/>
            <p:nvPr/>
          </p:nvSpPr>
          <p:spPr>
            <a:xfrm>
              <a:off x="2732302" y="3052709"/>
              <a:ext cx="1975104" cy="738664"/>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2A8BBFB-5DF2-3A1A-11D5-3A561957F985}"/>
                </a:ext>
              </a:extLst>
            </p:cNvPr>
            <p:cNvSpPr/>
            <p:nvPr/>
          </p:nvSpPr>
          <p:spPr>
            <a:xfrm>
              <a:off x="2732302" y="4414210"/>
              <a:ext cx="1975104" cy="160809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descr="A photo of the top of your mobile applications calls tab. There is a green callout box around your photo or initials.">
            <a:extLst>
              <a:ext uri="{FF2B5EF4-FFF2-40B4-BE49-F238E27FC236}">
                <a16:creationId xmlns:a16="http://schemas.microsoft.com/office/drawing/2014/main" id="{130D4767-0CBB-725E-1D49-8473893C7CB7}"/>
              </a:ext>
            </a:extLst>
          </p:cNvPr>
          <p:cNvGrpSpPr/>
          <p:nvPr/>
        </p:nvGrpSpPr>
        <p:grpSpPr>
          <a:xfrm>
            <a:off x="7530068" y="1295640"/>
            <a:ext cx="1864466" cy="561632"/>
            <a:chOff x="125715" y="1619249"/>
            <a:chExt cx="3086100" cy="815437"/>
          </a:xfrm>
        </p:grpSpPr>
        <p:pic>
          <p:nvPicPr>
            <p:cNvPr id="18" name="Picture 2" descr="Selected photo">
              <a:extLst>
                <a:ext uri="{FF2B5EF4-FFF2-40B4-BE49-F238E27FC236}">
                  <a16:creationId xmlns:a16="http://schemas.microsoft.com/office/drawing/2014/main" id="{4C40C0A7-80B0-1CED-29EC-F8F4B52F267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72" b="84637"/>
            <a:stretch/>
          </p:blipFill>
          <p:spPr bwMode="auto">
            <a:xfrm>
              <a:off x="125715" y="1619249"/>
              <a:ext cx="3086100" cy="815437"/>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B570D2A-4697-ED3D-BBE5-287C89DC3F05}"/>
                </a:ext>
              </a:extLst>
            </p:cNvPr>
            <p:cNvSpPr/>
            <p:nvPr/>
          </p:nvSpPr>
          <p:spPr>
            <a:xfrm>
              <a:off x="188351" y="1663160"/>
              <a:ext cx="334713" cy="346847"/>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descr="A photo of the settings menue of the mobile application. There is a green callout box around the notifications button.">
            <a:extLst>
              <a:ext uri="{FF2B5EF4-FFF2-40B4-BE49-F238E27FC236}">
                <a16:creationId xmlns:a16="http://schemas.microsoft.com/office/drawing/2014/main" id="{76B663A3-D160-3B47-340C-73EB4F5261E2}"/>
              </a:ext>
            </a:extLst>
          </p:cNvPr>
          <p:cNvGrpSpPr/>
          <p:nvPr/>
        </p:nvGrpSpPr>
        <p:grpSpPr>
          <a:xfrm>
            <a:off x="7530066" y="1912112"/>
            <a:ext cx="1515358" cy="1611547"/>
            <a:chOff x="125715" y="2478597"/>
            <a:chExt cx="2257425" cy="2400717"/>
          </a:xfrm>
        </p:grpSpPr>
        <p:pic>
          <p:nvPicPr>
            <p:cNvPr id="21" name="Picture 6">
              <a:extLst>
                <a:ext uri="{FF2B5EF4-FFF2-40B4-BE49-F238E27FC236}">
                  <a16:creationId xmlns:a16="http://schemas.microsoft.com/office/drawing/2014/main" id="{E9BBAB8D-7377-8C63-BDAF-92BC589BBC0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833" r="26852" b="59161"/>
            <a:stretch/>
          </p:blipFill>
          <p:spPr bwMode="auto">
            <a:xfrm>
              <a:off x="125715" y="2478597"/>
              <a:ext cx="2257425" cy="2400717"/>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4A95EB10-92E9-64F3-5E34-18C33911F533}"/>
                </a:ext>
              </a:extLst>
            </p:cNvPr>
            <p:cNvSpPr/>
            <p:nvPr/>
          </p:nvSpPr>
          <p:spPr>
            <a:xfrm>
              <a:off x="125715" y="3758660"/>
              <a:ext cx="2257424" cy="394240"/>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descr="A photo of of the notifications menu in the mobile application. There is a green callout box around During quiet time.">
            <a:extLst>
              <a:ext uri="{FF2B5EF4-FFF2-40B4-BE49-F238E27FC236}">
                <a16:creationId xmlns:a16="http://schemas.microsoft.com/office/drawing/2014/main" id="{487ABB7D-D3E4-86B4-D9DB-9BC12817EB01}"/>
              </a:ext>
            </a:extLst>
          </p:cNvPr>
          <p:cNvGrpSpPr/>
          <p:nvPr/>
        </p:nvGrpSpPr>
        <p:grpSpPr>
          <a:xfrm>
            <a:off x="7530068" y="3578499"/>
            <a:ext cx="1689103" cy="2052181"/>
            <a:chOff x="125716" y="4145589"/>
            <a:chExt cx="2180661" cy="2604274"/>
          </a:xfrm>
        </p:grpSpPr>
        <p:pic>
          <p:nvPicPr>
            <p:cNvPr id="24" name="Picture 8">
              <a:extLst>
                <a:ext uri="{FF2B5EF4-FFF2-40B4-BE49-F238E27FC236}">
                  <a16:creationId xmlns:a16="http://schemas.microsoft.com/office/drawing/2014/main" id="{2FBC9AEC-6A08-D4A8-6966-482112DA94B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592" b="41666"/>
            <a:stretch/>
          </p:blipFill>
          <p:spPr bwMode="auto">
            <a:xfrm>
              <a:off x="125716" y="4145589"/>
              <a:ext cx="2180661" cy="2604274"/>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89E6DDF-EA4B-D752-37C9-7E20F4C3920E}"/>
                </a:ext>
              </a:extLst>
            </p:cNvPr>
            <p:cNvSpPr/>
            <p:nvPr/>
          </p:nvSpPr>
          <p:spPr>
            <a:xfrm>
              <a:off x="125716" y="5690013"/>
              <a:ext cx="2180661" cy="278573"/>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412FA87C-F4D6-CB1E-D9F7-43E8A656BDDA}"/>
              </a:ext>
            </a:extLst>
          </p:cNvPr>
          <p:cNvSpPr txBox="1"/>
          <p:nvPr/>
        </p:nvSpPr>
        <p:spPr>
          <a:xfrm>
            <a:off x="291250" y="5078293"/>
            <a:ext cx="61068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Note</a:t>
            </a:r>
            <a:r>
              <a:rPr kumimoji="0" lang="en-US" sz="1400" b="0" i="1"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 If you have multiple mobile devices with Microsoft Teams app installed there is no synchronization of quiet hours settings between those clients.</a:t>
            </a:r>
            <a:endParaRPr kumimoji="0" lang="en-US" sz="1400" b="0" i="0" u="none" strike="noStrike" kern="1200" cap="none" spc="0" normalizeH="0" baseline="0" noProof="0" dirty="0">
              <a:ln>
                <a:noFill/>
              </a:ln>
              <a:solidFill>
                <a:srgbClr val="3C3C3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23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Mobile App Call Settings</a:t>
            </a:r>
          </a:p>
        </p:txBody>
      </p:sp>
      <p:sp>
        <p:nvSpPr>
          <p:cNvPr id="3" name="Content Placeholder 2"/>
          <p:cNvSpPr>
            <a:spLocks noGrp="1"/>
          </p:cNvSpPr>
          <p:nvPr>
            <p:ph idx="1"/>
          </p:nvPr>
        </p:nvSpPr>
        <p:spPr>
          <a:xfrm>
            <a:off x="327134" y="1383902"/>
            <a:ext cx="9765686" cy="3874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Call settings can also be managed from the Teams mobile application.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
        <p:nvSpPr>
          <p:cNvPr id="7" name="TextBox 6">
            <a:extLst>
              <a:ext uri="{FF2B5EF4-FFF2-40B4-BE49-F238E27FC236}">
                <a16:creationId xmlns:a16="http://schemas.microsoft.com/office/drawing/2014/main" id="{BE61AB6D-BD56-FC79-2E07-4DB76B65F3DF}"/>
              </a:ext>
            </a:extLst>
          </p:cNvPr>
          <p:cNvSpPr txBox="1"/>
          <p:nvPr/>
        </p:nvSpPr>
        <p:spPr>
          <a:xfrm>
            <a:off x="327134" y="1907784"/>
            <a:ext cx="610688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Click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Settings </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and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Calling</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 to find settings that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Call forwarding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Voicemail configuration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Blocked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mn-cs"/>
              </a:rPr>
              <a:t>Call queues</a:t>
            </a:r>
          </a:p>
        </p:txBody>
      </p:sp>
      <p:grpSp>
        <p:nvGrpSpPr>
          <p:cNvPr id="8" name="Group 7" descr="A group of photos showing the process to get to your call settings on the mobile app. Click your photo or intials, then settings, then calling.">
            <a:extLst>
              <a:ext uri="{FF2B5EF4-FFF2-40B4-BE49-F238E27FC236}">
                <a16:creationId xmlns:a16="http://schemas.microsoft.com/office/drawing/2014/main" id="{FCB8D9D6-1AF5-2885-18E0-4A33A5CF76D6}"/>
              </a:ext>
            </a:extLst>
          </p:cNvPr>
          <p:cNvGrpSpPr/>
          <p:nvPr/>
        </p:nvGrpSpPr>
        <p:grpSpPr>
          <a:xfrm>
            <a:off x="4007109" y="1383902"/>
            <a:ext cx="7768609" cy="4212236"/>
            <a:chOff x="1906627" y="1714113"/>
            <a:chExt cx="8092375" cy="4556058"/>
          </a:xfrm>
        </p:grpSpPr>
        <p:grpSp>
          <p:nvGrpSpPr>
            <p:cNvPr id="9" name="Group 8" descr="A photo of the more options menue on the mobile application. There is a green callout box around the settings button.">
              <a:extLst>
                <a:ext uri="{FF2B5EF4-FFF2-40B4-BE49-F238E27FC236}">
                  <a16:creationId xmlns:a16="http://schemas.microsoft.com/office/drawing/2014/main" id="{C6E630EB-2154-430D-248E-B75FA2A6F1F7}"/>
                </a:ext>
              </a:extLst>
            </p:cNvPr>
            <p:cNvGrpSpPr/>
            <p:nvPr/>
          </p:nvGrpSpPr>
          <p:grpSpPr>
            <a:xfrm>
              <a:off x="1906627" y="4198774"/>
              <a:ext cx="2971021" cy="2071397"/>
              <a:chOff x="1906627" y="4198774"/>
              <a:chExt cx="2971021" cy="2071397"/>
            </a:xfrm>
          </p:grpSpPr>
          <p:pic>
            <p:nvPicPr>
              <p:cNvPr id="17" name="Picture 2">
                <a:extLst>
                  <a:ext uri="{FF2B5EF4-FFF2-40B4-BE49-F238E27FC236}">
                    <a16:creationId xmlns:a16="http://schemas.microsoft.com/office/drawing/2014/main" id="{2A5B6475-3C16-09BE-1A29-8FBA99BFCF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30" r="26820" b="63266"/>
              <a:stretch/>
            </p:blipFill>
            <p:spPr bwMode="auto">
              <a:xfrm>
                <a:off x="1906627" y="4198774"/>
                <a:ext cx="2258397" cy="2071397"/>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0ACF93A-A422-7B05-FC11-8EDED6716C9E}"/>
                  </a:ext>
                </a:extLst>
              </p:cNvPr>
              <p:cNvSpPr/>
              <p:nvPr/>
            </p:nvSpPr>
            <p:spPr>
              <a:xfrm>
                <a:off x="1949622" y="5826963"/>
                <a:ext cx="1101488" cy="359229"/>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 name="Connector: Elbow 18">
                <a:extLst>
                  <a:ext uri="{FF2B5EF4-FFF2-40B4-BE49-F238E27FC236}">
                    <a16:creationId xmlns:a16="http://schemas.microsoft.com/office/drawing/2014/main" id="{8AC88469-450F-89D8-B990-220B71167C0B}"/>
                  </a:ext>
                </a:extLst>
              </p:cNvPr>
              <p:cNvCxnSpPr>
                <a:stCxn id="18" idx="3"/>
                <a:endCxn id="15" idx="1"/>
              </p:cNvCxnSpPr>
              <p:nvPr/>
            </p:nvCxnSpPr>
            <p:spPr>
              <a:xfrm flipV="1">
                <a:off x="3051110" y="4208105"/>
                <a:ext cx="1826538" cy="1798473"/>
              </a:xfrm>
              <a:prstGeom prst="bentConnector3">
                <a:avLst>
                  <a:gd name="adj1" fmla="val 77585"/>
                </a:avLst>
              </a:prstGeom>
              <a:noFill/>
              <a:ln w="28575" cap="flat" cmpd="sng" algn="ctr">
                <a:solidFill>
                  <a:srgbClr val="92D050"/>
                </a:solidFill>
                <a:prstDash val="solid"/>
                <a:miter lim="800000"/>
                <a:tailEnd type="triangle"/>
              </a:ln>
              <a:effectLst/>
            </p:spPr>
          </p:cxnSp>
        </p:grpSp>
        <p:grpSp>
          <p:nvGrpSpPr>
            <p:cNvPr id="11" name="Group 10">
              <a:extLst>
                <a:ext uri="{FF2B5EF4-FFF2-40B4-BE49-F238E27FC236}">
                  <a16:creationId xmlns:a16="http://schemas.microsoft.com/office/drawing/2014/main" id="{DB501A9E-736F-3F99-225A-D2430C92C819}"/>
                </a:ext>
              </a:extLst>
            </p:cNvPr>
            <p:cNvGrpSpPr/>
            <p:nvPr/>
          </p:nvGrpSpPr>
          <p:grpSpPr>
            <a:xfrm>
              <a:off x="4877648" y="1714113"/>
              <a:ext cx="2928026" cy="4556058"/>
              <a:chOff x="4877648" y="1714113"/>
              <a:chExt cx="2928026" cy="4556058"/>
            </a:xfrm>
          </p:grpSpPr>
          <p:pic>
            <p:nvPicPr>
              <p:cNvPr id="13" name="Picture 4">
                <a:extLst>
                  <a:ext uri="{FF2B5EF4-FFF2-40B4-BE49-F238E27FC236}">
                    <a16:creationId xmlns:a16="http://schemas.microsoft.com/office/drawing/2014/main" id="{D3F50CCB-BEF7-FF90-CF32-9D02B8C2B7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18" b="1489"/>
              <a:stretch/>
            </p:blipFill>
            <p:spPr bwMode="auto">
              <a:xfrm>
                <a:off x="4891988" y="1714113"/>
                <a:ext cx="2174297" cy="4556058"/>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3015527-31AF-A5BA-87AF-B4E56EC5687A}"/>
                  </a:ext>
                </a:extLst>
              </p:cNvPr>
              <p:cNvSpPr/>
              <p:nvPr/>
            </p:nvSpPr>
            <p:spPr>
              <a:xfrm>
                <a:off x="4877648" y="4028490"/>
                <a:ext cx="1101488" cy="359229"/>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Connector: Elbow 15">
                <a:extLst>
                  <a:ext uri="{FF2B5EF4-FFF2-40B4-BE49-F238E27FC236}">
                    <a16:creationId xmlns:a16="http://schemas.microsoft.com/office/drawing/2014/main" id="{4A05ED09-0DC0-F945-3BE2-8807B44CD5C2}"/>
                  </a:ext>
                </a:extLst>
              </p:cNvPr>
              <p:cNvCxnSpPr>
                <a:cxnSpLocks/>
              </p:cNvCxnSpPr>
              <p:nvPr/>
            </p:nvCxnSpPr>
            <p:spPr>
              <a:xfrm flipV="1">
                <a:off x="5979136" y="2383646"/>
                <a:ext cx="1826538" cy="1815128"/>
              </a:xfrm>
              <a:prstGeom prst="bentConnector3">
                <a:avLst>
                  <a:gd name="adj1" fmla="val 50000"/>
                </a:avLst>
              </a:prstGeom>
              <a:noFill/>
              <a:ln w="28575" cap="flat" cmpd="sng" algn="ctr">
                <a:solidFill>
                  <a:srgbClr val="92D050"/>
                </a:solidFill>
                <a:prstDash val="solid"/>
                <a:miter lim="800000"/>
                <a:tailEnd type="triangle"/>
              </a:ln>
              <a:effectLst/>
            </p:spPr>
          </p:cxnSp>
        </p:grpSp>
        <p:pic>
          <p:nvPicPr>
            <p:cNvPr id="12" name="Picture 6">
              <a:extLst>
                <a:ext uri="{FF2B5EF4-FFF2-40B4-BE49-F238E27FC236}">
                  <a16:creationId xmlns:a16="http://schemas.microsoft.com/office/drawing/2014/main" id="{47E651DD-0379-4FBB-B172-4EDCA39A05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02" b="2856"/>
            <a:stretch/>
          </p:blipFill>
          <p:spPr bwMode="auto">
            <a:xfrm>
              <a:off x="7811911" y="1714113"/>
              <a:ext cx="2187091" cy="4556058"/>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6139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Teams Calls - Mobile</a:t>
            </a:r>
          </a:p>
        </p:txBody>
      </p:sp>
      <p:sp>
        <p:nvSpPr>
          <p:cNvPr id="3" name="Content Placeholder 2"/>
          <p:cNvSpPr>
            <a:spLocks noGrp="1"/>
          </p:cNvSpPr>
          <p:nvPr>
            <p:ph idx="1"/>
          </p:nvPr>
        </p:nvSpPr>
        <p:spPr>
          <a:xfrm>
            <a:off x="327134" y="1294064"/>
            <a:ext cx="11026666" cy="6528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C3C3B">
                    <a:lumMod val="50000"/>
                  </a:srgbClr>
                </a:solidFill>
                <a:effectLst/>
                <a:uLnTx/>
                <a:uFillTx/>
                <a:latin typeface="Segoe UI" panose="020B0502040204020203" pitchFamily="34" charset="0"/>
                <a:ea typeface="+mn-ea"/>
                <a:cs typeface="Segoe UI" panose="020B0502040204020203" pitchFamily="34" charset="0"/>
              </a:rPr>
              <a:t>Calls</a:t>
            </a:r>
            <a:r>
              <a:rPr kumimoji="0" lang="en-US" sz="1600" b="0" i="0" u="none" strike="noStrike" kern="1200" cap="none" spc="0" normalizeH="0" baseline="0" noProof="0" dirty="0">
                <a:ln>
                  <a:noFill/>
                </a:ln>
                <a:solidFill>
                  <a:srgbClr val="3C3C3B">
                    <a:lumMod val="50000"/>
                  </a:srgbClr>
                </a:solidFill>
                <a:effectLst/>
                <a:uLnTx/>
                <a:uFillTx/>
                <a:latin typeface="Segoe UI" panose="020B0502040204020203" pitchFamily="34" charset="0"/>
                <a:ea typeface="+mn-ea"/>
                <a:cs typeface="Segoe UI" panose="020B0502040204020203" pitchFamily="34" charset="0"/>
              </a:rPr>
              <a:t> in the mobile app is a consistent experience from the desktop application. Review call history, voicemail, contacts (including device contacts). Initiate calls with a dial pad (if enabled) or dial-by-name. </a:t>
            </a:r>
            <a:endParaRPr kumimoji="0" lang="en-US" sz="1600" b="1" i="0" u="none" strike="noStrike" kern="1200" cap="none" spc="0" normalizeH="0" baseline="0" noProof="0" dirty="0">
              <a:ln>
                <a:noFill/>
              </a:ln>
              <a:solidFill>
                <a:srgbClr val="3C3C3B">
                  <a:lumMod val="50000"/>
                </a:srgbClr>
              </a:solidFill>
              <a:effectLst/>
              <a:uLnTx/>
              <a:uFillTx/>
              <a:latin typeface="Segoe UI" panose="020B0502040204020203" pitchFamily="34" charset="0"/>
              <a:ea typeface="+mn-ea"/>
              <a:cs typeface="Segoe UI" panose="020B0502040204020203" pitchFamily="34" charset="0"/>
            </a:endParaRP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group of photos showing the laoyut of the calls tab in the mobile application. Toggle hitory and speed dial to access each. Click the phonebook icon to access contacts. Click the voicemail icon to access voicemail. Click the purple circle with the handset and plus sign to access your dialpand.">
            <a:extLst>
              <a:ext uri="{FF2B5EF4-FFF2-40B4-BE49-F238E27FC236}">
                <a16:creationId xmlns:a16="http://schemas.microsoft.com/office/drawing/2014/main" id="{A8E84E2A-3472-6086-F207-241C70452083}"/>
              </a:ext>
            </a:extLst>
          </p:cNvPr>
          <p:cNvGrpSpPr/>
          <p:nvPr/>
        </p:nvGrpSpPr>
        <p:grpSpPr>
          <a:xfrm>
            <a:off x="945355" y="1895872"/>
            <a:ext cx="10301289" cy="3738994"/>
            <a:chOff x="191535" y="1871933"/>
            <a:chExt cx="11808930" cy="4768412"/>
          </a:xfrm>
        </p:grpSpPr>
        <p:pic>
          <p:nvPicPr>
            <p:cNvPr id="7" name="Picture 6">
              <a:extLst>
                <a:ext uri="{FF2B5EF4-FFF2-40B4-BE49-F238E27FC236}">
                  <a16:creationId xmlns:a16="http://schemas.microsoft.com/office/drawing/2014/main" id="{70DB58E7-2299-AB9D-C392-E934D32CFB6A}"/>
                </a:ext>
              </a:extLst>
            </p:cNvPr>
            <p:cNvPicPr>
              <a:picLocks noChangeAspect="1"/>
            </p:cNvPicPr>
            <p:nvPr/>
          </p:nvPicPr>
          <p:blipFill rotWithShape="1">
            <a:blip r:embed="rId4">
              <a:extLst>
                <a:ext uri="{28A0092B-C50C-407E-A947-70E740481C1C}">
                  <a14:useLocalDpi xmlns:a14="http://schemas.microsoft.com/office/drawing/2010/main" val="0"/>
                </a:ext>
              </a:extLst>
            </a:blip>
            <a:srcRect l="1358" r="99" b="45225"/>
            <a:stretch/>
          </p:blipFill>
          <p:spPr>
            <a:xfrm>
              <a:off x="5457208" y="2797736"/>
              <a:ext cx="2452778" cy="1393166"/>
            </a:xfrm>
            <a:prstGeom prst="rect">
              <a:avLst/>
            </a:prstGeom>
            <a:ln>
              <a:solidFill>
                <a:sysClr val="window" lastClr="FFFFFF">
                  <a:lumMod val="50000"/>
                </a:sysClr>
              </a:solidFill>
            </a:ln>
          </p:spPr>
        </p:pic>
        <p:pic>
          <p:nvPicPr>
            <p:cNvPr id="8" name="Picture 2" descr="Selected photo">
              <a:extLst>
                <a:ext uri="{FF2B5EF4-FFF2-40B4-BE49-F238E27FC236}">
                  <a16:creationId xmlns:a16="http://schemas.microsoft.com/office/drawing/2014/main" id="{C04DE2CD-CDB7-9C45-DE59-23184C05AD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74" b="1493"/>
            <a:stretch/>
          </p:blipFill>
          <p:spPr bwMode="auto">
            <a:xfrm>
              <a:off x="191535" y="1876781"/>
              <a:ext cx="2198496" cy="4628243"/>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CE9B926-A2C0-05FA-A93A-F352BD0B2FC0}"/>
                </a:ext>
              </a:extLst>
            </p:cNvPr>
            <p:cNvSpPr/>
            <p:nvPr/>
          </p:nvSpPr>
          <p:spPr>
            <a:xfrm>
              <a:off x="204228" y="2410294"/>
              <a:ext cx="1029349" cy="307027"/>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11" name="Connector: Elbow 10">
              <a:extLst>
                <a:ext uri="{FF2B5EF4-FFF2-40B4-BE49-F238E27FC236}">
                  <a16:creationId xmlns:a16="http://schemas.microsoft.com/office/drawing/2014/main" id="{269D0965-ED42-505D-86F3-6DB9D5386312}"/>
                </a:ext>
              </a:extLst>
            </p:cNvPr>
            <p:cNvCxnSpPr>
              <a:cxnSpLocks/>
              <a:stCxn id="9" idx="3"/>
              <a:endCxn id="12" idx="0"/>
            </p:cNvCxnSpPr>
            <p:nvPr/>
          </p:nvCxnSpPr>
          <p:spPr>
            <a:xfrm>
              <a:off x="1233577" y="2563808"/>
              <a:ext cx="750941" cy="742949"/>
            </a:xfrm>
            <a:prstGeom prst="bentConnector2">
              <a:avLst/>
            </a:prstGeom>
            <a:noFill/>
            <a:ln w="28575" cap="flat" cmpd="sng" algn="ctr">
              <a:solidFill>
                <a:srgbClr val="92D050"/>
              </a:solidFill>
              <a:prstDash val="solid"/>
              <a:miter lim="800000"/>
              <a:tailEnd type="triangle"/>
            </a:ln>
            <a:effectLst/>
          </p:spPr>
        </p:cxnSp>
        <p:pic>
          <p:nvPicPr>
            <p:cNvPr id="12" name="Picture 11" descr="Graphical user interface, application&#10;&#10;Description automatically generated">
              <a:extLst>
                <a:ext uri="{FF2B5EF4-FFF2-40B4-BE49-F238E27FC236}">
                  <a16:creationId xmlns:a16="http://schemas.microsoft.com/office/drawing/2014/main" id="{B30AF213-9331-D40D-2194-A09F1FA47BF9}"/>
                </a:ext>
              </a:extLst>
            </p:cNvPr>
            <p:cNvPicPr>
              <a:picLocks noChangeAspect="1"/>
            </p:cNvPicPr>
            <p:nvPr/>
          </p:nvPicPr>
          <p:blipFill rotWithShape="1">
            <a:blip r:embed="rId6">
              <a:extLst>
                <a:ext uri="{28A0092B-C50C-407E-A947-70E740481C1C}">
                  <a14:useLocalDpi xmlns:a14="http://schemas.microsoft.com/office/drawing/2010/main" val="0"/>
                </a:ext>
              </a:extLst>
            </a:blip>
            <a:srcRect t="15322" b="47591"/>
            <a:stretch/>
          </p:blipFill>
          <p:spPr>
            <a:xfrm>
              <a:off x="1130104" y="3306757"/>
              <a:ext cx="1708828" cy="1371600"/>
            </a:xfrm>
            <a:prstGeom prst="roundRect">
              <a:avLst>
                <a:gd name="adj" fmla="val 9177"/>
              </a:avLst>
            </a:prstGeom>
            <a:ln>
              <a:solidFill>
                <a:sysClr val="window" lastClr="FFFFFF">
                  <a:lumMod val="50000"/>
                </a:sysClr>
              </a:solidFill>
            </a:ln>
          </p:spPr>
        </p:pic>
        <p:sp>
          <p:nvSpPr>
            <p:cNvPr id="13" name="Rectangle 12">
              <a:extLst>
                <a:ext uri="{FF2B5EF4-FFF2-40B4-BE49-F238E27FC236}">
                  <a16:creationId xmlns:a16="http://schemas.microsoft.com/office/drawing/2014/main" id="{58781B1B-921F-496B-5EBA-2805E1195652}"/>
                </a:ext>
              </a:extLst>
            </p:cNvPr>
            <p:cNvSpPr/>
            <p:nvPr/>
          </p:nvSpPr>
          <p:spPr>
            <a:xfrm>
              <a:off x="2142820" y="1871933"/>
              <a:ext cx="240987" cy="311876"/>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15" name="Connector: Elbow 14">
              <a:extLst>
                <a:ext uri="{FF2B5EF4-FFF2-40B4-BE49-F238E27FC236}">
                  <a16:creationId xmlns:a16="http://schemas.microsoft.com/office/drawing/2014/main" id="{2417FCEE-AFD4-5EA9-4FF1-4C5DB635AFA3}"/>
                </a:ext>
              </a:extLst>
            </p:cNvPr>
            <p:cNvCxnSpPr>
              <a:cxnSpLocks/>
              <a:stCxn id="13" idx="3"/>
              <a:endCxn id="7" idx="0"/>
            </p:cNvCxnSpPr>
            <p:nvPr/>
          </p:nvCxnSpPr>
          <p:spPr>
            <a:xfrm>
              <a:off x="2383807" y="2027871"/>
              <a:ext cx="4299790" cy="769865"/>
            </a:xfrm>
            <a:prstGeom prst="bentConnector2">
              <a:avLst/>
            </a:prstGeom>
            <a:noFill/>
            <a:ln w="28575" cap="flat" cmpd="sng" algn="ctr">
              <a:solidFill>
                <a:srgbClr val="92D050"/>
              </a:solidFill>
              <a:prstDash val="solid"/>
              <a:miter lim="800000"/>
              <a:tailEnd type="triangle"/>
            </a:ln>
            <a:effectLst/>
          </p:spPr>
        </p:cxnSp>
        <p:sp>
          <p:nvSpPr>
            <p:cNvPr id="16" name="Rectangle 15">
              <a:extLst>
                <a:ext uri="{FF2B5EF4-FFF2-40B4-BE49-F238E27FC236}">
                  <a16:creationId xmlns:a16="http://schemas.microsoft.com/office/drawing/2014/main" id="{F0CFBF8A-6087-1EBF-C8EA-A00556D14E44}"/>
                </a:ext>
              </a:extLst>
            </p:cNvPr>
            <p:cNvSpPr/>
            <p:nvPr/>
          </p:nvSpPr>
          <p:spPr>
            <a:xfrm>
              <a:off x="1864025" y="1872617"/>
              <a:ext cx="240987" cy="307027"/>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17" name="Connector: Elbow 16">
              <a:extLst>
                <a:ext uri="{FF2B5EF4-FFF2-40B4-BE49-F238E27FC236}">
                  <a16:creationId xmlns:a16="http://schemas.microsoft.com/office/drawing/2014/main" id="{87EF21D5-B608-E0ED-7457-1C9A56DD30E1}"/>
                </a:ext>
              </a:extLst>
            </p:cNvPr>
            <p:cNvCxnSpPr>
              <a:cxnSpLocks/>
              <a:stCxn id="16" idx="2"/>
              <a:endCxn id="25" idx="0"/>
            </p:cNvCxnSpPr>
            <p:nvPr/>
          </p:nvCxnSpPr>
          <p:spPr>
            <a:xfrm rot="16200000" flipH="1">
              <a:off x="2793592" y="1370570"/>
              <a:ext cx="618504" cy="2236651"/>
            </a:xfrm>
            <a:prstGeom prst="bentConnector3">
              <a:avLst>
                <a:gd name="adj1" fmla="val 50000"/>
              </a:avLst>
            </a:prstGeom>
            <a:noFill/>
            <a:ln w="28575" cap="flat" cmpd="sng" algn="ctr">
              <a:solidFill>
                <a:srgbClr val="92D050"/>
              </a:solidFill>
              <a:prstDash val="solid"/>
              <a:miter lim="800000"/>
              <a:tailEnd type="triangle"/>
            </a:ln>
            <a:effectLst/>
          </p:spPr>
        </p:cxnSp>
        <p:grpSp>
          <p:nvGrpSpPr>
            <p:cNvPr id="18" name="Group 17">
              <a:extLst>
                <a:ext uri="{FF2B5EF4-FFF2-40B4-BE49-F238E27FC236}">
                  <a16:creationId xmlns:a16="http://schemas.microsoft.com/office/drawing/2014/main" id="{2C26389B-33B2-C99A-92A0-8D16FC93334A}"/>
                </a:ext>
              </a:extLst>
            </p:cNvPr>
            <p:cNvGrpSpPr/>
            <p:nvPr/>
          </p:nvGrpSpPr>
          <p:grpSpPr>
            <a:xfrm>
              <a:off x="3129834" y="2798148"/>
              <a:ext cx="2182672" cy="1880209"/>
              <a:chOff x="3839195" y="2738856"/>
              <a:chExt cx="2182672" cy="1880209"/>
            </a:xfrm>
          </p:grpSpPr>
          <p:pic>
            <p:nvPicPr>
              <p:cNvPr id="25" name="Picture 24" descr="Graphical user interface&#10;&#10;Description automatically generated with medium confidence">
                <a:extLst>
                  <a:ext uri="{FF2B5EF4-FFF2-40B4-BE49-F238E27FC236}">
                    <a16:creationId xmlns:a16="http://schemas.microsoft.com/office/drawing/2014/main" id="{A5BB069C-56B3-0374-6650-3F043A1A34BF}"/>
                  </a:ext>
                </a:extLst>
              </p:cNvPr>
              <p:cNvPicPr>
                <a:picLocks noChangeAspect="1"/>
              </p:cNvPicPr>
              <p:nvPr/>
            </p:nvPicPr>
            <p:blipFill rotWithShape="1">
              <a:blip r:embed="rId7">
                <a:extLst>
                  <a:ext uri="{28A0092B-C50C-407E-A947-70E740481C1C}">
                    <a14:useLocalDpi xmlns:a14="http://schemas.microsoft.com/office/drawing/2010/main" val="0"/>
                  </a:ext>
                </a:extLst>
              </a:blip>
              <a:srcRect t="6815" b="53382"/>
              <a:stretch/>
            </p:blipFill>
            <p:spPr>
              <a:xfrm>
                <a:off x="3839195" y="2738856"/>
                <a:ext cx="2182672" cy="1880209"/>
              </a:xfrm>
              <a:prstGeom prst="rect">
                <a:avLst/>
              </a:prstGeom>
              <a:ln>
                <a:solidFill>
                  <a:sysClr val="window" lastClr="FFFFFF">
                    <a:lumMod val="50000"/>
                  </a:sysClr>
                </a:solidFill>
              </a:ln>
            </p:spPr>
          </p:pic>
          <p:sp>
            <p:nvSpPr>
              <p:cNvPr id="26" name="Rectangle 25">
                <a:extLst>
                  <a:ext uri="{FF2B5EF4-FFF2-40B4-BE49-F238E27FC236}">
                    <a16:creationId xmlns:a16="http://schemas.microsoft.com/office/drawing/2014/main" id="{F2FF45F5-C584-12FB-20AA-64D721A9C59B}"/>
                  </a:ext>
                </a:extLst>
              </p:cNvPr>
              <p:cNvSpPr/>
              <p:nvPr/>
            </p:nvSpPr>
            <p:spPr>
              <a:xfrm>
                <a:off x="3907766" y="2756077"/>
                <a:ext cx="345057" cy="18553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19978F35-8D7E-5990-50EE-1840C98959FF}"/>
                </a:ext>
              </a:extLst>
            </p:cNvPr>
            <p:cNvSpPr/>
            <p:nvPr/>
          </p:nvSpPr>
          <p:spPr>
            <a:xfrm>
              <a:off x="1846773" y="5693878"/>
              <a:ext cx="519782" cy="448130"/>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20" name="Picture 4">
              <a:extLst>
                <a:ext uri="{FF2B5EF4-FFF2-40B4-BE49-F238E27FC236}">
                  <a16:creationId xmlns:a16="http://schemas.microsoft.com/office/drawing/2014/main" id="{8C154927-F39A-9916-72C4-8B8B18ED751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150" b="19246"/>
            <a:stretch/>
          </p:blipFill>
          <p:spPr bwMode="auto">
            <a:xfrm>
              <a:off x="8097796" y="2814530"/>
              <a:ext cx="2247431" cy="3825815"/>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cxnSp>
          <p:nvCxnSpPr>
            <p:cNvPr id="21" name="Connector: Elbow 20">
              <a:extLst>
                <a:ext uri="{FF2B5EF4-FFF2-40B4-BE49-F238E27FC236}">
                  <a16:creationId xmlns:a16="http://schemas.microsoft.com/office/drawing/2014/main" id="{46B6CF0F-BDA4-524E-6CCA-2FF20DAF4F35}"/>
                </a:ext>
              </a:extLst>
            </p:cNvPr>
            <p:cNvCxnSpPr>
              <a:cxnSpLocks/>
              <a:stCxn id="19" idx="3"/>
              <a:endCxn id="20" idx="1"/>
            </p:cNvCxnSpPr>
            <p:nvPr/>
          </p:nvCxnSpPr>
          <p:spPr>
            <a:xfrm flipV="1">
              <a:off x="2366555" y="4727438"/>
              <a:ext cx="5731241" cy="1190505"/>
            </a:xfrm>
            <a:prstGeom prst="bentConnector3">
              <a:avLst>
                <a:gd name="adj1" fmla="val 70621"/>
              </a:avLst>
            </a:prstGeom>
            <a:noFill/>
            <a:ln w="28575" cap="flat" cmpd="sng" algn="ctr">
              <a:solidFill>
                <a:srgbClr val="92D050"/>
              </a:solidFill>
              <a:prstDash val="solid"/>
              <a:miter lim="800000"/>
              <a:tailEnd type="triangle"/>
            </a:ln>
            <a:effectLst/>
          </p:spPr>
        </p:cxnSp>
        <p:pic>
          <p:nvPicPr>
            <p:cNvPr id="22" name="Picture 6" descr="Selected photo">
              <a:extLst>
                <a:ext uri="{FF2B5EF4-FFF2-40B4-BE49-F238E27FC236}">
                  <a16:creationId xmlns:a16="http://schemas.microsoft.com/office/drawing/2014/main" id="{CB52F75B-869D-CA0B-94ED-4CDD4DFB3E6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025" b="64854"/>
            <a:stretch/>
          </p:blipFill>
          <p:spPr bwMode="auto">
            <a:xfrm>
              <a:off x="9432983" y="3918288"/>
              <a:ext cx="2567482" cy="1775590"/>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B2D56B9-D2FC-C8B8-D5E3-0C93DDE04A37}"/>
                </a:ext>
              </a:extLst>
            </p:cNvPr>
            <p:cNvSpPr/>
            <p:nvPr/>
          </p:nvSpPr>
          <p:spPr>
            <a:xfrm>
              <a:off x="9519243" y="3056814"/>
              <a:ext cx="519782" cy="346308"/>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24" name="Connector: Elbow 23">
              <a:extLst>
                <a:ext uri="{FF2B5EF4-FFF2-40B4-BE49-F238E27FC236}">
                  <a16:creationId xmlns:a16="http://schemas.microsoft.com/office/drawing/2014/main" id="{BDCE33A2-A33C-FDD4-483E-02559F6E4E88}"/>
                </a:ext>
              </a:extLst>
            </p:cNvPr>
            <p:cNvCxnSpPr>
              <a:cxnSpLocks/>
              <a:endCxn id="22" idx="0"/>
            </p:cNvCxnSpPr>
            <p:nvPr/>
          </p:nvCxnSpPr>
          <p:spPr>
            <a:xfrm>
              <a:off x="10039025" y="3271957"/>
              <a:ext cx="677699" cy="646331"/>
            </a:xfrm>
            <a:prstGeom prst="bentConnector2">
              <a:avLst/>
            </a:prstGeom>
            <a:noFill/>
            <a:ln w="28575" cap="flat" cmpd="sng" algn="ctr">
              <a:solidFill>
                <a:srgbClr val="92D050"/>
              </a:solidFill>
              <a:prstDash val="solid"/>
              <a:miter lim="800000"/>
              <a:tailEnd type="triangle"/>
            </a:ln>
            <a:effectLst/>
          </p:spPr>
        </p:cxnSp>
      </p:grpSp>
    </p:spTree>
    <p:extLst>
      <p:ext uri="{BB962C8B-B14F-4D97-AF65-F5344CB8AC3E}">
        <p14:creationId xmlns:p14="http://schemas.microsoft.com/office/powerpoint/2010/main" val="234679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Device Transfer</a:t>
            </a:r>
          </a:p>
        </p:txBody>
      </p:sp>
      <p:sp>
        <p:nvSpPr>
          <p:cNvPr id="3" name="Content Placeholder 2"/>
          <p:cNvSpPr>
            <a:spLocks noGrp="1"/>
          </p:cNvSpPr>
          <p:nvPr>
            <p:ph idx="1"/>
          </p:nvPr>
        </p:nvSpPr>
        <p:spPr>
          <a:xfrm>
            <a:off x="327134" y="1308221"/>
            <a:ext cx="9765686" cy="31594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3C3C3B"/>
                </a:solidFill>
                <a:effectLst/>
                <a:uLnTx/>
                <a:uFillTx/>
                <a:latin typeface="Calibri" panose="020F0502020204030204"/>
                <a:ea typeface="+mn-ea"/>
                <a:cs typeface="Segoe UI" panose="020B0502040204020203" pitchFamily="34" charset="0"/>
              </a:rPr>
              <a:t>Meetings</a:t>
            </a:r>
            <a:r>
              <a:rPr kumimoji="0" lang="en-US" sz="1600" b="0" i="0" u="none" strike="noStrike" kern="1200" cap="none" spc="0" normalizeH="0" baseline="0" noProof="0" dirty="0">
                <a:ln>
                  <a:noFill/>
                </a:ln>
                <a:solidFill>
                  <a:srgbClr val="3C3C3B"/>
                </a:solidFill>
                <a:effectLst/>
                <a:uLnTx/>
                <a:uFillTx/>
                <a:latin typeface="Calibri" panose="020F0502020204030204"/>
                <a:ea typeface="+mn-ea"/>
                <a:cs typeface="Segoe UI" panose="020B0502040204020203" pitchFamily="34" charset="0"/>
              </a:rPr>
              <a:t> can also be transferred to your mobile application when you need to be on the go during a meeting.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
        <p:nvSpPr>
          <p:cNvPr id="7" name="TextBox 6">
            <a:extLst>
              <a:ext uri="{FF2B5EF4-FFF2-40B4-BE49-F238E27FC236}">
                <a16:creationId xmlns:a16="http://schemas.microsoft.com/office/drawing/2014/main" id="{0EF4DA38-1A53-FF3A-0D5A-A01B74E10F19}"/>
              </a:ext>
            </a:extLst>
          </p:cNvPr>
          <p:cNvSpPr txBox="1"/>
          <p:nvPr/>
        </p:nvSpPr>
        <p:spPr>
          <a:xfrm>
            <a:off x="327134" y="1784019"/>
            <a:ext cx="4719387"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Access 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Calendar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in the Teams mobile application and click</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Join</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for the active meeting you are in. </a:t>
            </a:r>
          </a:p>
        </p:txBody>
      </p:sp>
      <p:sp>
        <p:nvSpPr>
          <p:cNvPr id="9" name="TextBox 8">
            <a:extLst>
              <a:ext uri="{FF2B5EF4-FFF2-40B4-BE49-F238E27FC236}">
                <a16:creationId xmlns:a16="http://schemas.microsoft.com/office/drawing/2014/main" id="{551C4DC2-05F1-3BDE-A01A-FF854691FF60}"/>
              </a:ext>
            </a:extLst>
          </p:cNvPr>
          <p:cNvSpPr txBox="1"/>
          <p:nvPr/>
        </p:nvSpPr>
        <p:spPr>
          <a:xfrm>
            <a:off x="6343650" y="1784019"/>
            <a:ext cx="4845718"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You will be prompted with options to join the meeting, select to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Transfer to this device. </a:t>
            </a:r>
            <a:endPar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endParaRPr>
          </a:p>
        </p:txBody>
      </p:sp>
      <p:grpSp>
        <p:nvGrpSpPr>
          <p:cNvPr id="11" name="Group 10" descr="A photo of the prompt on your mobile device when asking if you want to add this device to your meeting or call, or transfer to this device.">
            <a:extLst>
              <a:ext uri="{FF2B5EF4-FFF2-40B4-BE49-F238E27FC236}">
                <a16:creationId xmlns:a16="http://schemas.microsoft.com/office/drawing/2014/main" id="{1F823490-5612-1261-A6BA-72FF9E5B4F83}"/>
              </a:ext>
            </a:extLst>
          </p:cNvPr>
          <p:cNvGrpSpPr/>
          <p:nvPr/>
        </p:nvGrpSpPr>
        <p:grpSpPr>
          <a:xfrm>
            <a:off x="8017791" y="2400576"/>
            <a:ext cx="1879601" cy="3080987"/>
            <a:chOff x="8590054" y="2043135"/>
            <a:chExt cx="2247783" cy="3684500"/>
          </a:xfrm>
        </p:grpSpPr>
        <p:pic>
          <p:nvPicPr>
            <p:cNvPr id="12" name="Picture 2" descr="Image">
              <a:extLst>
                <a:ext uri="{FF2B5EF4-FFF2-40B4-BE49-F238E27FC236}">
                  <a16:creationId xmlns:a16="http://schemas.microsoft.com/office/drawing/2014/main" id="{22114A5C-3BED-4010-A990-20C5549C87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16" b="8461"/>
            <a:stretch/>
          </p:blipFill>
          <p:spPr bwMode="auto">
            <a:xfrm>
              <a:off x="8590054" y="2043135"/>
              <a:ext cx="2247783" cy="3684500"/>
            </a:xfrm>
            <a:prstGeom prst="rect">
              <a:avLst/>
            </a:prstGeom>
            <a:noFill/>
            <a:ln>
              <a:solidFill>
                <a:sysClr val="window" lastClr="FFFFFF">
                  <a:lumMod val="50000"/>
                </a:sysClr>
              </a:solid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F91B944-9C0D-E1AA-BAFC-0A2BB1EA6835}"/>
                </a:ext>
              </a:extLst>
            </p:cNvPr>
            <p:cNvSpPr/>
            <p:nvPr/>
          </p:nvSpPr>
          <p:spPr>
            <a:xfrm>
              <a:off x="8780206" y="4037162"/>
              <a:ext cx="1864790" cy="150823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15" name="Group 14" descr="A photo of the calendar window on the Teams mobile application. There is a green callout box around the Join button.">
            <a:extLst>
              <a:ext uri="{FF2B5EF4-FFF2-40B4-BE49-F238E27FC236}">
                <a16:creationId xmlns:a16="http://schemas.microsoft.com/office/drawing/2014/main" id="{2EBC6E75-84AC-6F91-557E-3FB24F33FA91}"/>
              </a:ext>
            </a:extLst>
          </p:cNvPr>
          <p:cNvGrpSpPr/>
          <p:nvPr/>
        </p:nvGrpSpPr>
        <p:grpSpPr>
          <a:xfrm>
            <a:off x="1261800" y="2400581"/>
            <a:ext cx="2432425" cy="3080987"/>
            <a:chOff x="5116134" y="1612698"/>
            <a:chExt cx="3063667" cy="4020467"/>
          </a:xfrm>
        </p:grpSpPr>
        <p:grpSp>
          <p:nvGrpSpPr>
            <p:cNvPr id="16" name="Group 15">
              <a:extLst>
                <a:ext uri="{FF2B5EF4-FFF2-40B4-BE49-F238E27FC236}">
                  <a16:creationId xmlns:a16="http://schemas.microsoft.com/office/drawing/2014/main" id="{9CB3DD92-8E74-4D61-A5E2-ECA2CA477E23}"/>
                </a:ext>
              </a:extLst>
            </p:cNvPr>
            <p:cNvGrpSpPr/>
            <p:nvPr/>
          </p:nvGrpSpPr>
          <p:grpSpPr>
            <a:xfrm>
              <a:off x="5116134" y="1612698"/>
              <a:ext cx="3063667" cy="4020467"/>
              <a:chOff x="5249410" y="1785226"/>
              <a:chExt cx="3063667" cy="4020467"/>
            </a:xfrm>
          </p:grpSpPr>
          <p:pic>
            <p:nvPicPr>
              <p:cNvPr id="18" name="Picture 2" descr="Image">
                <a:extLst>
                  <a:ext uri="{FF2B5EF4-FFF2-40B4-BE49-F238E27FC236}">
                    <a16:creationId xmlns:a16="http://schemas.microsoft.com/office/drawing/2014/main" id="{6C8543FC-4CD9-D79A-3D24-A715C9458F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97" b="34262"/>
              <a:stretch/>
            </p:blipFill>
            <p:spPr bwMode="auto">
              <a:xfrm>
                <a:off x="5249410" y="1785226"/>
                <a:ext cx="3063667" cy="4020467"/>
              </a:xfrm>
              <a:prstGeom prst="rect">
                <a:avLst/>
              </a:prstGeom>
              <a:solidFill>
                <a:sysClr val="window" lastClr="FFFFFF">
                  <a:lumMod val="50000"/>
                </a:sysClr>
              </a:solidFill>
              <a:ln>
                <a:solidFill>
                  <a:sysClr val="window" lastClr="FFFFFF">
                    <a:lumMod val="50000"/>
                  </a:sysClr>
                </a:solidFill>
              </a:ln>
            </p:spPr>
          </p:pic>
          <p:sp>
            <p:nvSpPr>
              <p:cNvPr id="19" name="Rectangle 18">
                <a:extLst>
                  <a:ext uri="{FF2B5EF4-FFF2-40B4-BE49-F238E27FC236}">
                    <a16:creationId xmlns:a16="http://schemas.microsoft.com/office/drawing/2014/main" id="{FFEB3A8D-350D-F53F-0D94-E2209CA2D8DA}"/>
                  </a:ext>
                </a:extLst>
              </p:cNvPr>
              <p:cNvSpPr/>
              <p:nvPr/>
            </p:nvSpPr>
            <p:spPr>
              <a:xfrm>
                <a:off x="5604387" y="3170903"/>
                <a:ext cx="1810184" cy="25809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B75941A4-7D0F-429E-A25E-659A741F5486}"/>
                  </a:ext>
                </a:extLst>
              </p:cNvPr>
              <p:cNvSpPr/>
              <p:nvPr/>
            </p:nvSpPr>
            <p:spPr>
              <a:xfrm>
                <a:off x="5604387" y="4377685"/>
                <a:ext cx="1810184" cy="25809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1" name="Rectangle 20">
                <a:extLst>
                  <a:ext uri="{FF2B5EF4-FFF2-40B4-BE49-F238E27FC236}">
                    <a16:creationId xmlns:a16="http://schemas.microsoft.com/office/drawing/2014/main" id="{E92ECB82-283F-07E7-D038-F03512CACB9D}"/>
                  </a:ext>
                </a:extLst>
              </p:cNvPr>
              <p:cNvSpPr/>
              <p:nvPr/>
            </p:nvSpPr>
            <p:spPr>
              <a:xfrm>
                <a:off x="5604387" y="5159733"/>
                <a:ext cx="1810184" cy="25809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17" name="Rectangle 16">
              <a:extLst>
                <a:ext uri="{FF2B5EF4-FFF2-40B4-BE49-F238E27FC236}">
                  <a16:creationId xmlns:a16="http://schemas.microsoft.com/office/drawing/2014/main" id="{E1E7BC7C-A64A-6963-8111-3A3895C45A90}"/>
                </a:ext>
              </a:extLst>
            </p:cNvPr>
            <p:cNvSpPr/>
            <p:nvPr/>
          </p:nvSpPr>
          <p:spPr>
            <a:xfrm>
              <a:off x="7115679" y="1682712"/>
              <a:ext cx="678426" cy="393418"/>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386842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Contacts</a:t>
            </a:r>
          </a:p>
        </p:txBody>
      </p:sp>
      <p:sp>
        <p:nvSpPr>
          <p:cNvPr id="3" name="Content Placeholder 2"/>
          <p:cNvSpPr>
            <a:spLocks noGrp="1"/>
          </p:cNvSpPr>
          <p:nvPr>
            <p:ph idx="1"/>
          </p:nvPr>
        </p:nvSpPr>
        <p:spPr>
          <a:xfrm>
            <a:off x="250804" y="1424446"/>
            <a:ext cx="9765686" cy="704463"/>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Contacts</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are synced with contacts in Outlook or can also be added via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If enabled with external dialing, storing contacts makes it easy to initiate external calls with one click.</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the Contacts Landing Page. Within this area there is a search box, to search your contacts, and a list of all your contacts within Teams. There is a purple button in the top, right-hand corner that says &quot;Add Contact&quot;. It also has a green callout box around it, indicating its location.">
            <a:extLst>
              <a:ext uri="{FF2B5EF4-FFF2-40B4-BE49-F238E27FC236}">
                <a16:creationId xmlns:a16="http://schemas.microsoft.com/office/drawing/2014/main" id="{6EB2601B-E8E9-0491-8919-8CF9A2141E57}"/>
              </a:ext>
            </a:extLst>
          </p:cNvPr>
          <p:cNvGrpSpPr/>
          <p:nvPr/>
        </p:nvGrpSpPr>
        <p:grpSpPr>
          <a:xfrm>
            <a:off x="1588114" y="2218310"/>
            <a:ext cx="9032557" cy="3227356"/>
            <a:chOff x="819898" y="2455242"/>
            <a:chExt cx="9667875" cy="3881854"/>
          </a:xfrm>
        </p:grpSpPr>
        <p:pic>
          <p:nvPicPr>
            <p:cNvPr id="7" name="Picture 6">
              <a:extLst>
                <a:ext uri="{FF2B5EF4-FFF2-40B4-BE49-F238E27FC236}">
                  <a16:creationId xmlns:a16="http://schemas.microsoft.com/office/drawing/2014/main" id="{96A0FB93-67BE-BFB1-8590-7DB65B3BE858}"/>
                </a:ext>
              </a:extLst>
            </p:cNvPr>
            <p:cNvPicPr>
              <a:picLocks noChangeAspect="1"/>
            </p:cNvPicPr>
            <p:nvPr/>
          </p:nvPicPr>
          <p:blipFill>
            <a:blip r:embed="rId4"/>
            <a:stretch>
              <a:fillRect/>
            </a:stretch>
          </p:blipFill>
          <p:spPr>
            <a:xfrm>
              <a:off x="819898" y="2455242"/>
              <a:ext cx="9667875" cy="3881854"/>
            </a:xfrm>
            <a:prstGeom prst="rect">
              <a:avLst/>
            </a:prstGeom>
            <a:ln w="9525">
              <a:solidFill>
                <a:schemeClr val="tx1"/>
              </a:solidFill>
            </a:ln>
          </p:spPr>
        </p:pic>
        <p:sp>
          <p:nvSpPr>
            <p:cNvPr id="8" name="Rectangle 7">
              <a:extLst>
                <a:ext uri="{FF2B5EF4-FFF2-40B4-BE49-F238E27FC236}">
                  <a16:creationId xmlns:a16="http://schemas.microsoft.com/office/drawing/2014/main" id="{975E3E42-7F8D-E0E3-DD49-7C504DDEF4F1}"/>
                </a:ext>
              </a:extLst>
            </p:cNvPr>
            <p:cNvSpPr/>
            <p:nvPr/>
          </p:nvSpPr>
          <p:spPr>
            <a:xfrm>
              <a:off x="2181613" y="2533844"/>
              <a:ext cx="561975" cy="29527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9" name="Rectangle 8">
              <a:extLst>
                <a:ext uri="{FF2B5EF4-FFF2-40B4-BE49-F238E27FC236}">
                  <a16:creationId xmlns:a16="http://schemas.microsoft.com/office/drawing/2014/main" id="{6BC03A26-7619-69AD-ED21-599EC9D5E2E6}"/>
                </a:ext>
              </a:extLst>
            </p:cNvPr>
            <p:cNvSpPr/>
            <p:nvPr/>
          </p:nvSpPr>
          <p:spPr>
            <a:xfrm>
              <a:off x="9239250" y="2943613"/>
              <a:ext cx="1152525" cy="3429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11" name="Rectangle 10">
              <a:extLst>
                <a:ext uri="{FF2B5EF4-FFF2-40B4-BE49-F238E27FC236}">
                  <a16:creationId xmlns:a16="http://schemas.microsoft.com/office/drawing/2014/main" id="{A45DAC96-C645-DA81-613E-E4762E666C4F}"/>
                </a:ext>
              </a:extLst>
            </p:cNvPr>
            <p:cNvSpPr/>
            <p:nvPr/>
          </p:nvSpPr>
          <p:spPr>
            <a:xfrm>
              <a:off x="7620000" y="5924550"/>
              <a:ext cx="495300"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12" name="Rectangle 11">
              <a:extLst>
                <a:ext uri="{FF2B5EF4-FFF2-40B4-BE49-F238E27FC236}">
                  <a16:creationId xmlns:a16="http://schemas.microsoft.com/office/drawing/2014/main" id="{D1DF8DA6-7EBB-853C-3767-3C6AD8217261}"/>
                </a:ext>
              </a:extLst>
            </p:cNvPr>
            <p:cNvSpPr/>
            <p:nvPr/>
          </p:nvSpPr>
          <p:spPr>
            <a:xfrm>
              <a:off x="7591425" y="4886325"/>
              <a:ext cx="495300"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13" name="Rectangle 12">
              <a:extLst>
                <a:ext uri="{FF2B5EF4-FFF2-40B4-BE49-F238E27FC236}">
                  <a16:creationId xmlns:a16="http://schemas.microsoft.com/office/drawing/2014/main" id="{06CDC980-D118-8961-56DF-7EEFCB20E24E}"/>
                </a:ext>
              </a:extLst>
            </p:cNvPr>
            <p:cNvSpPr/>
            <p:nvPr/>
          </p:nvSpPr>
          <p:spPr>
            <a:xfrm>
              <a:off x="7620000" y="4541992"/>
              <a:ext cx="495300"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15" name="Rectangle 14">
              <a:extLst>
                <a:ext uri="{FF2B5EF4-FFF2-40B4-BE49-F238E27FC236}">
                  <a16:creationId xmlns:a16="http://schemas.microsoft.com/office/drawing/2014/main" id="{E5BE55B8-5468-2D91-E973-4777F3A5B1D9}"/>
                </a:ext>
              </a:extLst>
            </p:cNvPr>
            <p:cNvSpPr/>
            <p:nvPr/>
          </p:nvSpPr>
          <p:spPr>
            <a:xfrm>
              <a:off x="7620000" y="4153364"/>
              <a:ext cx="495300"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16" name="Rectangle 15">
              <a:extLst>
                <a:ext uri="{FF2B5EF4-FFF2-40B4-BE49-F238E27FC236}">
                  <a16:creationId xmlns:a16="http://schemas.microsoft.com/office/drawing/2014/main" id="{CFD6C462-3B73-2AAE-721E-A684CD9320CB}"/>
                </a:ext>
              </a:extLst>
            </p:cNvPr>
            <p:cNvSpPr/>
            <p:nvPr/>
          </p:nvSpPr>
          <p:spPr>
            <a:xfrm>
              <a:off x="7620000" y="3848100"/>
              <a:ext cx="495300"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17" name="Rectangle 16">
              <a:extLst>
                <a:ext uri="{FF2B5EF4-FFF2-40B4-BE49-F238E27FC236}">
                  <a16:creationId xmlns:a16="http://schemas.microsoft.com/office/drawing/2014/main" id="{D7171010-E96B-BC58-0BD1-F420F80F645B}"/>
                </a:ext>
              </a:extLst>
            </p:cNvPr>
            <p:cNvSpPr/>
            <p:nvPr/>
          </p:nvSpPr>
          <p:spPr>
            <a:xfrm>
              <a:off x="7581900" y="5565107"/>
              <a:ext cx="495300"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sp>
          <p:nvSpPr>
            <p:cNvPr id="18" name="Rectangle 17">
              <a:extLst>
                <a:ext uri="{FF2B5EF4-FFF2-40B4-BE49-F238E27FC236}">
                  <a16:creationId xmlns:a16="http://schemas.microsoft.com/office/drawing/2014/main" id="{99D9C0E2-F574-16DD-413C-6EF24B345700}"/>
                </a:ext>
              </a:extLst>
            </p:cNvPr>
            <p:cNvSpPr/>
            <p:nvPr/>
          </p:nvSpPr>
          <p:spPr>
            <a:xfrm>
              <a:off x="7705725" y="5218950"/>
              <a:ext cx="495300"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Segoe UI" panose="020B0502040204020203" pitchFamily="34" charset="0"/>
              </a:endParaRPr>
            </a:p>
          </p:txBody>
        </p:sp>
      </p:grpSp>
    </p:spTree>
    <p:extLst>
      <p:ext uri="{BB962C8B-B14F-4D97-AF65-F5344CB8AC3E}">
        <p14:creationId xmlns:p14="http://schemas.microsoft.com/office/powerpoint/2010/main" val="117257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Creating Contact Groups</a:t>
            </a:r>
          </a:p>
        </p:txBody>
      </p:sp>
      <p:sp>
        <p:nvSpPr>
          <p:cNvPr id="3" name="Content Placeholder 2"/>
          <p:cNvSpPr>
            <a:spLocks noGrp="1"/>
          </p:cNvSpPr>
          <p:nvPr>
            <p:ph idx="1"/>
          </p:nvPr>
        </p:nvSpPr>
        <p:spPr>
          <a:xfrm>
            <a:off x="236855" y="1339697"/>
            <a:ext cx="11692889" cy="74056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You can create a contact group by navigating to the top right corner in the Teams Calls landing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Click the plus icon to the right of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Contact groups</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Next enter the name of the group and start adding contacts.</a:t>
            </a:r>
            <a:endParaRPr lang="en-US" sz="1400"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the Phone Calls Landing Page. There is a green callout box around the plus sign icon in the top right of the landing page. This indicates to click here to add create a contact group.">
            <a:extLst>
              <a:ext uri="{FF2B5EF4-FFF2-40B4-BE49-F238E27FC236}">
                <a16:creationId xmlns:a16="http://schemas.microsoft.com/office/drawing/2014/main" id="{C8636CE9-DE80-29D1-E6BA-A8EAE6C89F08}"/>
              </a:ext>
            </a:extLst>
          </p:cNvPr>
          <p:cNvGrpSpPr/>
          <p:nvPr/>
        </p:nvGrpSpPr>
        <p:grpSpPr>
          <a:xfrm>
            <a:off x="687180" y="2118432"/>
            <a:ext cx="6205110" cy="2826350"/>
            <a:chOff x="229975" y="1951538"/>
            <a:chExt cx="6787978" cy="2967311"/>
          </a:xfrm>
        </p:grpSpPr>
        <p:grpSp>
          <p:nvGrpSpPr>
            <p:cNvPr id="7" name="Group 6">
              <a:extLst>
                <a:ext uri="{FF2B5EF4-FFF2-40B4-BE49-F238E27FC236}">
                  <a16:creationId xmlns:a16="http://schemas.microsoft.com/office/drawing/2014/main" id="{ECD155B4-6B4E-A5E4-A58E-39A9DD4FD9DE}"/>
                </a:ext>
              </a:extLst>
            </p:cNvPr>
            <p:cNvGrpSpPr/>
            <p:nvPr/>
          </p:nvGrpSpPr>
          <p:grpSpPr>
            <a:xfrm>
              <a:off x="229975" y="1951538"/>
              <a:ext cx="6787978" cy="2967311"/>
              <a:chOff x="457200" y="2746064"/>
              <a:chExt cx="6787978" cy="2967311"/>
            </a:xfrm>
          </p:grpSpPr>
          <p:pic>
            <p:nvPicPr>
              <p:cNvPr id="9" name="Picture 8">
                <a:extLst>
                  <a:ext uri="{FF2B5EF4-FFF2-40B4-BE49-F238E27FC236}">
                    <a16:creationId xmlns:a16="http://schemas.microsoft.com/office/drawing/2014/main" id="{903B6A6D-15CA-3060-8253-4A220ADC847E}"/>
                  </a:ext>
                </a:extLst>
              </p:cNvPr>
              <p:cNvPicPr>
                <a:picLocks noChangeAspect="1"/>
              </p:cNvPicPr>
              <p:nvPr/>
            </p:nvPicPr>
            <p:blipFill rotWithShape="1">
              <a:blip r:embed="rId4">
                <a:extLst>
                  <a:ext uri="{28A0092B-C50C-407E-A947-70E740481C1C}">
                    <a14:useLocalDpi xmlns:a14="http://schemas.microsoft.com/office/drawing/2010/main" val="0"/>
                  </a:ext>
                </a:extLst>
              </a:blip>
              <a:srcRect l="3709"/>
              <a:stretch/>
            </p:blipFill>
            <p:spPr>
              <a:xfrm>
                <a:off x="457200" y="2746064"/>
                <a:ext cx="6778836" cy="2967311"/>
              </a:xfrm>
              <a:prstGeom prst="rect">
                <a:avLst/>
              </a:prstGeom>
              <a:ln>
                <a:solidFill>
                  <a:sysClr val="window" lastClr="FFFFFF">
                    <a:lumMod val="50000"/>
                  </a:sysClr>
                </a:solidFill>
              </a:ln>
            </p:spPr>
          </p:pic>
          <p:grpSp>
            <p:nvGrpSpPr>
              <p:cNvPr id="11" name="Group 10">
                <a:extLst>
                  <a:ext uri="{FF2B5EF4-FFF2-40B4-BE49-F238E27FC236}">
                    <a16:creationId xmlns:a16="http://schemas.microsoft.com/office/drawing/2014/main" id="{03D6C813-0B1B-97BD-E4EE-06AE23EC000E}"/>
                  </a:ext>
                </a:extLst>
              </p:cNvPr>
              <p:cNvGrpSpPr/>
              <p:nvPr/>
            </p:nvGrpSpPr>
            <p:grpSpPr>
              <a:xfrm>
                <a:off x="3315080" y="3201992"/>
                <a:ext cx="3930098" cy="2255248"/>
                <a:chOff x="7512385" y="3135468"/>
                <a:chExt cx="4262033" cy="2388306"/>
              </a:xfrm>
            </p:grpSpPr>
            <p:sp>
              <p:nvSpPr>
                <p:cNvPr id="13" name="Rectangle 12">
                  <a:extLst>
                    <a:ext uri="{FF2B5EF4-FFF2-40B4-BE49-F238E27FC236}">
                      <a16:creationId xmlns:a16="http://schemas.microsoft.com/office/drawing/2014/main" id="{A6199832-071A-26E0-6CEC-CE48FA7B1C84}"/>
                    </a:ext>
                  </a:extLst>
                </p:cNvPr>
                <p:cNvSpPr/>
                <p:nvPr/>
              </p:nvSpPr>
              <p:spPr>
                <a:xfrm>
                  <a:off x="11488506" y="3135468"/>
                  <a:ext cx="285912" cy="293383"/>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EFD3CFE-B57B-D38F-A477-A94BA6A0739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12385" y="4153364"/>
                  <a:ext cx="3446612" cy="1370410"/>
                </a:xfrm>
                <a:prstGeom prst="rect">
                  <a:avLst/>
                </a:prstGeom>
                <a:ln w="28575">
                  <a:solidFill>
                    <a:srgbClr val="92D050"/>
                  </a:solidFill>
                </a:ln>
              </p:spPr>
            </p:pic>
          </p:grpSp>
          <p:cxnSp>
            <p:nvCxnSpPr>
              <p:cNvPr id="12" name="Connector: Elbow 11">
                <a:extLst>
                  <a:ext uri="{FF2B5EF4-FFF2-40B4-BE49-F238E27FC236}">
                    <a16:creationId xmlns:a16="http://schemas.microsoft.com/office/drawing/2014/main" id="{40CA0B75-B773-3F99-4CB5-BEFEC8A9F5A5}"/>
                  </a:ext>
                </a:extLst>
              </p:cNvPr>
              <p:cNvCxnSpPr>
                <a:endCxn id="15" idx="3"/>
              </p:cNvCxnSpPr>
              <p:nvPr/>
            </p:nvCxnSpPr>
            <p:spPr>
              <a:xfrm rot="5400000">
                <a:off x="6142293" y="3848288"/>
                <a:ext cx="1312892" cy="610949"/>
              </a:xfrm>
              <a:prstGeom prst="bentConnector2">
                <a:avLst/>
              </a:prstGeom>
              <a:noFill/>
              <a:ln w="28575" cap="flat" cmpd="sng" algn="ctr">
                <a:solidFill>
                  <a:srgbClr val="92D050"/>
                </a:solidFill>
                <a:prstDash val="solid"/>
                <a:miter lim="800000"/>
                <a:tailEnd type="triangle"/>
              </a:ln>
              <a:effectLst/>
            </p:spPr>
          </p:cxnSp>
        </p:grpSp>
        <p:sp>
          <p:nvSpPr>
            <p:cNvPr id="8" name="Rectangle 7">
              <a:extLst>
                <a:ext uri="{FF2B5EF4-FFF2-40B4-BE49-F238E27FC236}">
                  <a16:creationId xmlns:a16="http://schemas.microsoft.com/office/drawing/2014/main" id="{C7A6FE7A-852E-EE1E-C9E5-325CDB578DFF}"/>
                </a:ext>
              </a:extLst>
            </p:cNvPr>
            <p:cNvSpPr/>
            <p:nvPr/>
          </p:nvSpPr>
          <p:spPr>
            <a:xfrm>
              <a:off x="5557052" y="4323382"/>
              <a:ext cx="660766" cy="297189"/>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2FF3E1B5-8086-3E93-30C7-2375FB01E219}"/>
              </a:ext>
            </a:extLst>
          </p:cNvPr>
          <p:cNvSpPr txBox="1"/>
          <p:nvPr/>
        </p:nvSpPr>
        <p:spPr>
          <a:xfrm>
            <a:off x="327134" y="5043169"/>
            <a:ext cx="11602610" cy="523220"/>
          </a:xfrm>
          <a:prstGeom prst="rect">
            <a:avLst/>
          </a:prstGeom>
          <a:noFill/>
        </p:spPr>
        <p:txBody>
          <a:bodyPr wrap="square">
            <a:spAutoFit/>
          </a:bodyPr>
          <a:lstStyle/>
          <a:p>
            <a:pPr marL="342900" indent="-342900">
              <a:buFont typeface="+mj-lt"/>
              <a:buAutoNum type="arabicPeriod" startAt="2"/>
            </a:pPr>
            <a:r>
              <a:rPr lang="en-US" sz="1400" dirty="0">
                <a:latin typeface="Segoe UI" panose="020B0502040204020203" pitchFamily="34" charset="0"/>
                <a:cs typeface="Segoe UI" panose="020B0502040204020203" pitchFamily="34" charset="0"/>
              </a:rPr>
              <a:t>You can also create a contact group in the </a:t>
            </a:r>
            <a:r>
              <a:rPr lang="en-US" sz="1400" b="1" dirty="0">
                <a:latin typeface="Segoe UI" panose="020B0502040204020203" pitchFamily="34" charset="0"/>
                <a:cs typeface="Segoe UI" panose="020B0502040204020203" pitchFamily="34" charset="0"/>
              </a:rPr>
              <a:t>Chat</a:t>
            </a:r>
            <a:r>
              <a:rPr lang="en-US" sz="1400" dirty="0">
                <a:latin typeface="Segoe UI" panose="020B0502040204020203" pitchFamily="34" charset="0"/>
                <a:cs typeface="Segoe UI" panose="020B0502040204020203" pitchFamily="34" charset="0"/>
              </a:rPr>
              <a:t> page. Next to Chat, click on the carat and select </a:t>
            </a:r>
            <a:r>
              <a:rPr lang="en-US" sz="1400" b="1" dirty="0">
                <a:latin typeface="Segoe UI" panose="020B0502040204020203" pitchFamily="34" charset="0"/>
                <a:cs typeface="Segoe UI" panose="020B0502040204020203" pitchFamily="34" charset="0"/>
              </a:rPr>
              <a:t>Contacts</a:t>
            </a:r>
            <a:r>
              <a:rPr lang="en-US" sz="1400" dirty="0">
                <a:latin typeface="Segoe UI" panose="020B0502040204020203" pitchFamily="34" charset="0"/>
                <a:cs typeface="Segoe UI" panose="020B0502040204020203" pitchFamily="34" charset="0"/>
              </a:rPr>
              <a:t>. From there, select </a:t>
            </a:r>
            <a:r>
              <a:rPr lang="en-US" sz="1400" b="1" dirty="0">
                <a:latin typeface="Segoe UI" panose="020B0502040204020203" pitchFamily="34" charset="0"/>
                <a:cs typeface="Segoe UI" panose="020B0502040204020203" pitchFamily="34" charset="0"/>
              </a:rPr>
              <a:t>Create a new contact group </a:t>
            </a:r>
            <a:r>
              <a:rPr lang="en-US" sz="1400" dirty="0">
                <a:latin typeface="Segoe UI" panose="020B0502040204020203" pitchFamily="34" charset="0"/>
                <a:cs typeface="Segoe UI" panose="020B0502040204020203" pitchFamily="34" charset="0"/>
              </a:rPr>
              <a:t>and follow the steps to create your custom contact group.</a:t>
            </a:r>
          </a:p>
        </p:txBody>
      </p:sp>
    </p:spTree>
    <p:extLst>
      <p:ext uri="{BB962C8B-B14F-4D97-AF65-F5344CB8AC3E}">
        <p14:creationId xmlns:p14="http://schemas.microsoft.com/office/powerpoint/2010/main" val="223121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History</a:t>
            </a:r>
          </a:p>
        </p:txBody>
      </p:sp>
      <p:sp>
        <p:nvSpPr>
          <p:cNvPr id="3" name="Content Placeholder 2"/>
          <p:cNvSpPr>
            <a:spLocks noGrp="1"/>
          </p:cNvSpPr>
          <p:nvPr>
            <p:ph idx="1"/>
          </p:nvPr>
        </p:nvSpPr>
        <p:spPr>
          <a:xfrm>
            <a:off x="410824" y="1440280"/>
            <a:ext cx="9765686" cy="3874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 </a:t>
            </a:r>
            <a:r>
              <a:rPr kumimoji="0" lang="en-US" sz="18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history</a:t>
            </a:r>
            <a:r>
              <a:rPr kumimoji="0" lang="en-US" sz="18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will show you all calls received, initiated or missed in the last </a:t>
            </a:r>
            <a:r>
              <a:rPr kumimoji="0" lang="en-US" sz="18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30 days</a:t>
            </a:r>
            <a:r>
              <a:rPr kumimoji="0" lang="en-US" sz="18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at least.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
        <p:nvSpPr>
          <p:cNvPr id="7" name="TextBox 6">
            <a:extLst>
              <a:ext uri="{FF2B5EF4-FFF2-40B4-BE49-F238E27FC236}">
                <a16:creationId xmlns:a16="http://schemas.microsoft.com/office/drawing/2014/main" id="{A59562A4-5471-71E0-DCF3-A744D728BF6C}"/>
              </a:ext>
            </a:extLst>
          </p:cNvPr>
          <p:cNvSpPr txBox="1"/>
          <p:nvPr/>
        </p:nvSpPr>
        <p:spPr>
          <a:xfrm>
            <a:off x="413364" y="2369638"/>
            <a:ext cx="568517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Hover your mouse over the call entry line to make the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button and the “…” </a:t>
            </a:r>
            <a:r>
              <a:rPr kumimoji="0" lang="en-US" sz="16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More Options</a:t>
            </a: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menu appear. More options include: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Call back</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Remove from view</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Chat (only available for internal callers)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Add to speed dial</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Add contact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Block (only available for external callers)</a:t>
            </a:r>
          </a:p>
        </p:txBody>
      </p:sp>
      <p:grpSp>
        <p:nvGrpSpPr>
          <p:cNvPr id="8" name="Group 7" descr="A photo of a sample history section. There is a green callout box around an ellipsis next to an external caller. Within this menu, there are options to call back, remove from view, add to speed dial, add contact and block. There is also green callout box around another ellipsis next to an internal caller. Within this menu, there are options to call back, chat, remove from view, add to speed dial and add contact.">
            <a:extLst>
              <a:ext uri="{FF2B5EF4-FFF2-40B4-BE49-F238E27FC236}">
                <a16:creationId xmlns:a16="http://schemas.microsoft.com/office/drawing/2014/main" id="{01F2E819-1ED0-E5E6-96F5-B08E93193BEC}"/>
              </a:ext>
            </a:extLst>
          </p:cNvPr>
          <p:cNvGrpSpPr/>
          <p:nvPr/>
        </p:nvGrpSpPr>
        <p:grpSpPr>
          <a:xfrm>
            <a:off x="6555105" y="1843088"/>
            <a:ext cx="3349193" cy="3703717"/>
            <a:chOff x="6179126" y="1704839"/>
            <a:chExt cx="4136189" cy="4655585"/>
          </a:xfrm>
        </p:grpSpPr>
        <p:grpSp>
          <p:nvGrpSpPr>
            <p:cNvPr id="9" name="Group 8">
              <a:extLst>
                <a:ext uri="{FF2B5EF4-FFF2-40B4-BE49-F238E27FC236}">
                  <a16:creationId xmlns:a16="http://schemas.microsoft.com/office/drawing/2014/main" id="{AEDB8AF3-578A-CB73-3093-F0EFE5CDDEDC}"/>
                </a:ext>
              </a:extLst>
            </p:cNvPr>
            <p:cNvGrpSpPr/>
            <p:nvPr/>
          </p:nvGrpSpPr>
          <p:grpSpPr>
            <a:xfrm>
              <a:off x="6179126" y="1704839"/>
              <a:ext cx="4136189" cy="4655585"/>
              <a:chOff x="3389995" y="1755048"/>
              <a:chExt cx="4495800" cy="4903858"/>
            </a:xfrm>
          </p:grpSpPr>
          <p:pic>
            <p:nvPicPr>
              <p:cNvPr id="13" name="Picture 12">
                <a:extLst>
                  <a:ext uri="{FF2B5EF4-FFF2-40B4-BE49-F238E27FC236}">
                    <a16:creationId xmlns:a16="http://schemas.microsoft.com/office/drawing/2014/main" id="{3DA8BA23-A22C-672C-8C50-33BA455D6599}"/>
                  </a:ext>
                </a:extLst>
              </p:cNvPr>
              <p:cNvPicPr>
                <a:picLocks noChangeAspect="1"/>
              </p:cNvPicPr>
              <p:nvPr/>
            </p:nvPicPr>
            <p:blipFill>
              <a:blip r:embed="rId4"/>
              <a:stretch>
                <a:fillRect/>
              </a:stretch>
            </p:blipFill>
            <p:spPr>
              <a:xfrm>
                <a:off x="3389995" y="1755048"/>
                <a:ext cx="4495800" cy="4903858"/>
              </a:xfrm>
              <a:prstGeom prst="rect">
                <a:avLst/>
              </a:prstGeom>
              <a:ln w="9525">
                <a:solidFill>
                  <a:srgbClr val="3C3C3B"/>
                </a:solidFill>
              </a:ln>
            </p:spPr>
          </p:pic>
          <p:pic>
            <p:nvPicPr>
              <p:cNvPr id="15" name="Picture 14">
                <a:extLst>
                  <a:ext uri="{FF2B5EF4-FFF2-40B4-BE49-F238E27FC236}">
                    <a16:creationId xmlns:a16="http://schemas.microsoft.com/office/drawing/2014/main" id="{33825137-D946-180E-991C-FC6ACCB177DA}"/>
                  </a:ext>
                </a:extLst>
              </p:cNvPr>
              <p:cNvPicPr>
                <a:picLocks noChangeAspect="1"/>
              </p:cNvPicPr>
              <p:nvPr/>
            </p:nvPicPr>
            <p:blipFill rotWithShape="1">
              <a:blip r:embed="rId5"/>
              <a:srcRect l="70802" t="28245" r="13961" b="53773"/>
              <a:stretch/>
            </p:blipFill>
            <p:spPr>
              <a:xfrm>
                <a:off x="3475101" y="2788134"/>
                <a:ext cx="4187952" cy="1389416"/>
              </a:xfrm>
              <a:prstGeom prst="rect">
                <a:avLst/>
              </a:prstGeom>
            </p:spPr>
          </p:pic>
          <p:sp>
            <p:nvSpPr>
              <p:cNvPr id="16" name="Rectangle 15">
                <a:extLst>
                  <a:ext uri="{FF2B5EF4-FFF2-40B4-BE49-F238E27FC236}">
                    <a16:creationId xmlns:a16="http://schemas.microsoft.com/office/drawing/2014/main" id="{24FA7356-F344-8A05-AE89-6F0A9B8EED27}"/>
                  </a:ext>
                </a:extLst>
              </p:cNvPr>
              <p:cNvSpPr/>
              <p:nvPr/>
            </p:nvSpPr>
            <p:spPr>
              <a:xfrm>
                <a:off x="6558305" y="2939428"/>
                <a:ext cx="203200" cy="176106"/>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7" name="Rectangle 16">
                <a:extLst>
                  <a:ext uri="{FF2B5EF4-FFF2-40B4-BE49-F238E27FC236}">
                    <a16:creationId xmlns:a16="http://schemas.microsoft.com/office/drawing/2014/main" id="{5699752A-C834-7860-4ED1-DC0A370BE18C}"/>
                  </a:ext>
                </a:extLst>
              </p:cNvPr>
              <p:cNvSpPr/>
              <p:nvPr/>
            </p:nvSpPr>
            <p:spPr>
              <a:xfrm>
                <a:off x="5661109" y="3143081"/>
                <a:ext cx="1100396" cy="1025505"/>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pic>
            <p:nvPicPr>
              <p:cNvPr id="18" name="Picture 17">
                <a:extLst>
                  <a:ext uri="{FF2B5EF4-FFF2-40B4-BE49-F238E27FC236}">
                    <a16:creationId xmlns:a16="http://schemas.microsoft.com/office/drawing/2014/main" id="{39E00B62-0B30-7510-40CC-448B31A62328}"/>
                  </a:ext>
                </a:extLst>
              </p:cNvPr>
              <p:cNvPicPr>
                <a:picLocks noChangeAspect="1"/>
              </p:cNvPicPr>
              <p:nvPr/>
            </p:nvPicPr>
            <p:blipFill rotWithShape="1">
              <a:blip r:embed="rId6"/>
              <a:srcRect l="70926" t="58273" r="13702" b="21736"/>
              <a:stretch/>
            </p:blipFill>
            <p:spPr>
              <a:xfrm>
                <a:off x="3513202" y="5124062"/>
                <a:ext cx="4221097" cy="1526473"/>
              </a:xfrm>
              <a:prstGeom prst="rect">
                <a:avLst/>
              </a:prstGeom>
            </p:spPr>
          </p:pic>
          <p:sp>
            <p:nvSpPr>
              <p:cNvPr id="19" name="Rectangle 18">
                <a:extLst>
                  <a:ext uri="{FF2B5EF4-FFF2-40B4-BE49-F238E27FC236}">
                    <a16:creationId xmlns:a16="http://schemas.microsoft.com/office/drawing/2014/main" id="{418A1BD5-1518-0A8B-2E2C-AAA622E464B2}"/>
                  </a:ext>
                </a:extLst>
              </p:cNvPr>
              <p:cNvSpPr/>
              <p:nvPr/>
            </p:nvSpPr>
            <p:spPr>
              <a:xfrm>
                <a:off x="6558305" y="6309301"/>
                <a:ext cx="203200" cy="176106"/>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20" name="Rectangle 19">
                <a:extLst>
                  <a:ext uri="{FF2B5EF4-FFF2-40B4-BE49-F238E27FC236}">
                    <a16:creationId xmlns:a16="http://schemas.microsoft.com/office/drawing/2014/main" id="{3074A464-6532-3AA2-9771-D5E36E5C364D}"/>
                  </a:ext>
                </a:extLst>
              </p:cNvPr>
              <p:cNvSpPr/>
              <p:nvPr/>
            </p:nvSpPr>
            <p:spPr>
              <a:xfrm>
                <a:off x="5661109" y="5331134"/>
                <a:ext cx="1100396" cy="969796"/>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pic>
          <p:nvPicPr>
            <p:cNvPr id="11" name="Picture 10">
              <a:extLst>
                <a:ext uri="{FF2B5EF4-FFF2-40B4-BE49-F238E27FC236}">
                  <a16:creationId xmlns:a16="http://schemas.microsoft.com/office/drawing/2014/main" id="{026E2A90-6BD2-EE97-EC77-DE69DDB64050}"/>
                </a:ext>
              </a:extLst>
            </p:cNvPr>
            <p:cNvPicPr>
              <a:picLocks noChangeAspect="1"/>
            </p:cNvPicPr>
            <p:nvPr/>
          </p:nvPicPr>
          <p:blipFill rotWithShape="1">
            <a:blip r:embed="rId7"/>
            <a:srcRect b="-4778"/>
            <a:stretch/>
          </p:blipFill>
          <p:spPr>
            <a:xfrm>
              <a:off x="8162416" y="3022599"/>
              <a:ext cx="1108148" cy="1319073"/>
            </a:xfrm>
            <a:prstGeom prst="rect">
              <a:avLst/>
            </a:prstGeom>
            <a:ln w="28575">
              <a:solidFill>
                <a:srgbClr val="92D050"/>
              </a:solidFill>
            </a:ln>
          </p:spPr>
        </p:pic>
        <p:pic>
          <p:nvPicPr>
            <p:cNvPr id="12" name="Picture 11">
              <a:extLst>
                <a:ext uri="{FF2B5EF4-FFF2-40B4-BE49-F238E27FC236}">
                  <a16:creationId xmlns:a16="http://schemas.microsoft.com/office/drawing/2014/main" id="{487168EF-29D4-97F4-C24B-AE988C2722FF}"/>
                </a:ext>
              </a:extLst>
            </p:cNvPr>
            <p:cNvPicPr>
              <a:picLocks noChangeAspect="1"/>
            </p:cNvPicPr>
            <p:nvPr/>
          </p:nvPicPr>
          <p:blipFill>
            <a:blip r:embed="rId8"/>
            <a:stretch>
              <a:fillRect/>
            </a:stretch>
          </p:blipFill>
          <p:spPr>
            <a:xfrm>
              <a:off x="8102599" y="4697054"/>
              <a:ext cx="1167965" cy="1316900"/>
            </a:xfrm>
            <a:prstGeom prst="rect">
              <a:avLst/>
            </a:prstGeom>
            <a:ln w="28575">
              <a:solidFill>
                <a:srgbClr val="92D050"/>
              </a:solidFill>
            </a:ln>
          </p:spPr>
        </p:pic>
      </p:grpSp>
    </p:spTree>
    <p:extLst>
      <p:ext uri="{BB962C8B-B14F-4D97-AF65-F5344CB8AC3E}">
        <p14:creationId xmlns:p14="http://schemas.microsoft.com/office/powerpoint/2010/main" val="46515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Blocking Unwanted Calls</a:t>
            </a:r>
          </a:p>
        </p:txBody>
      </p:sp>
      <p:sp>
        <p:nvSpPr>
          <p:cNvPr id="3" name="Content Placeholder 2"/>
          <p:cNvSpPr>
            <a:spLocks noGrp="1"/>
          </p:cNvSpPr>
          <p:nvPr>
            <p:ph idx="1"/>
          </p:nvPr>
        </p:nvSpPr>
        <p:spPr>
          <a:xfrm>
            <a:off x="370819" y="1394035"/>
            <a:ext cx="5167016" cy="914825"/>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5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Blocking Unwanted Calls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5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In your </a:t>
            </a:r>
            <a:r>
              <a:rPr kumimoji="0" lang="en-US" sz="15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Call History </a:t>
            </a: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click the ellipsis next to the unwanted call/number and select </a:t>
            </a:r>
            <a:r>
              <a:rPr kumimoji="0" lang="en-US" sz="15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Block</a:t>
            </a:r>
            <a:r>
              <a:rPr lang="en-US" sz="1500" dirty="0">
                <a:solidFill>
                  <a:srgbClr val="000000"/>
                </a:solidFill>
                <a:latin typeface="Segoe UI" panose="020B0502040204020203" pitchFamily="34" charset="0"/>
                <a:cs typeface="Segoe UI" panose="020B0502040204020203" pitchFamily="34" charset="0"/>
              </a:rPr>
              <a:t>.</a:t>
            </a:r>
            <a:endPar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a small section in the call history area. There is a green callout box around an ellipsis. Within this menu there is a green callout box around the &quot;Block&quot; option, indicating to click there.">
            <a:extLst>
              <a:ext uri="{FF2B5EF4-FFF2-40B4-BE49-F238E27FC236}">
                <a16:creationId xmlns:a16="http://schemas.microsoft.com/office/drawing/2014/main" id="{A5A37192-158B-77B8-4849-EBCFEEC3E2D4}"/>
              </a:ext>
            </a:extLst>
          </p:cNvPr>
          <p:cNvGrpSpPr/>
          <p:nvPr/>
        </p:nvGrpSpPr>
        <p:grpSpPr>
          <a:xfrm>
            <a:off x="826741" y="2606978"/>
            <a:ext cx="4255171" cy="1644044"/>
            <a:chOff x="624739" y="2287233"/>
            <a:chExt cx="4255171" cy="1644044"/>
          </a:xfrm>
        </p:grpSpPr>
        <p:pic>
          <p:nvPicPr>
            <p:cNvPr id="7" name="Picture 6">
              <a:extLst>
                <a:ext uri="{FF2B5EF4-FFF2-40B4-BE49-F238E27FC236}">
                  <a16:creationId xmlns:a16="http://schemas.microsoft.com/office/drawing/2014/main" id="{AC36CBDE-AFB0-6FDA-B7F6-CEF0805A0708}"/>
                </a:ext>
              </a:extLst>
            </p:cNvPr>
            <p:cNvPicPr>
              <a:picLocks noChangeAspect="1"/>
            </p:cNvPicPr>
            <p:nvPr/>
          </p:nvPicPr>
          <p:blipFill>
            <a:blip r:embed="rId4"/>
            <a:stretch>
              <a:fillRect/>
            </a:stretch>
          </p:blipFill>
          <p:spPr>
            <a:xfrm>
              <a:off x="624739" y="2287233"/>
              <a:ext cx="4255171" cy="1644044"/>
            </a:xfrm>
            <a:prstGeom prst="rect">
              <a:avLst/>
            </a:prstGeom>
            <a:ln>
              <a:solidFill>
                <a:sysClr val="window" lastClr="FFFFFF">
                  <a:lumMod val="50000"/>
                </a:sysClr>
              </a:solidFill>
            </a:ln>
          </p:spPr>
        </p:pic>
        <p:sp>
          <p:nvSpPr>
            <p:cNvPr id="8" name="Rectangle 7">
              <a:extLst>
                <a:ext uri="{FF2B5EF4-FFF2-40B4-BE49-F238E27FC236}">
                  <a16:creationId xmlns:a16="http://schemas.microsoft.com/office/drawing/2014/main" id="{0CDF570A-CC1A-FCA3-367C-155018FC3D85}"/>
                </a:ext>
              </a:extLst>
            </p:cNvPr>
            <p:cNvSpPr/>
            <p:nvPr/>
          </p:nvSpPr>
          <p:spPr>
            <a:xfrm>
              <a:off x="3806788" y="2321624"/>
              <a:ext cx="293071" cy="28069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67D1197-2283-C8EB-E31C-B53DBF62DDF8}"/>
                </a:ext>
              </a:extLst>
            </p:cNvPr>
            <p:cNvSpPr/>
            <p:nvPr/>
          </p:nvSpPr>
          <p:spPr>
            <a:xfrm>
              <a:off x="2851455" y="3563778"/>
              <a:ext cx="1170040" cy="28069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0E20B55C-755F-7BC9-7AE0-2B69352EEFF0}"/>
              </a:ext>
            </a:extLst>
          </p:cNvPr>
          <p:cNvSpPr txBox="1"/>
          <p:nvPr/>
        </p:nvSpPr>
        <p:spPr>
          <a:xfrm>
            <a:off x="370819" y="4625305"/>
            <a:ext cx="5167016" cy="7386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The number will be added to your blocked list in Settings.</a:t>
            </a:r>
          </a:p>
          <a:p>
            <a:pPr marR="0" lvl="0" algn="l" defTabSz="914400" rtl="0" eaLnBrk="1" fontAlgn="auto" latinLnBrk="0" hangingPunct="1">
              <a:lnSpc>
                <a:spcPct val="100000"/>
              </a:lnSpc>
              <a:spcBef>
                <a:spcPts val="0"/>
              </a:spcBef>
              <a:spcAft>
                <a:spcPts val="0"/>
              </a:spcAft>
              <a:buClrTx/>
              <a:buSzTx/>
              <a:tabLst/>
              <a:defRPr/>
            </a:pPr>
            <a:endParaRPr lang="en-US" sz="1400" dirty="0">
              <a:solidFill>
                <a:srgbClr val="000000"/>
              </a:solidFill>
              <a:latin typeface="Segoe UI" panose="020B0502040204020203"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400" b="1" i="1" dirty="0">
                <a:solidFill>
                  <a:srgbClr val="000000"/>
                </a:solidFill>
                <a:latin typeface="Segoe UI" panose="020B0502040204020203" pitchFamily="34" charset="0"/>
                <a:cs typeface="Segoe UI" panose="020B0502040204020203" pitchFamily="34" charset="0"/>
              </a:rPr>
              <a:t>Note</a:t>
            </a:r>
            <a:r>
              <a:rPr lang="en-US" sz="1400" i="1" dirty="0">
                <a:solidFill>
                  <a:srgbClr val="000000"/>
                </a:solidFill>
                <a:latin typeface="Segoe UI" panose="020B0502040204020203" pitchFamily="34" charset="0"/>
                <a:cs typeface="Segoe UI" panose="020B0502040204020203" pitchFamily="34" charset="0"/>
              </a:rPr>
              <a:t>: You can only block External callers.</a:t>
            </a:r>
            <a:endParaRPr lang="en-US" sz="1400" dirty="0">
              <a:solidFill>
                <a:srgbClr val="000000"/>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070CDF88-E7EB-6034-7C3C-9A0C3583EED3}"/>
              </a:ext>
            </a:extLst>
          </p:cNvPr>
          <p:cNvSpPr txBox="1"/>
          <p:nvPr/>
        </p:nvSpPr>
        <p:spPr>
          <a:xfrm>
            <a:off x="7020581" y="1394035"/>
            <a:ext cx="4800600" cy="73866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Managing Blocked/Unwanted Calls</a:t>
            </a:r>
          </a:p>
          <a:p>
            <a:pPr marR="0" lvl="0" algn="l"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Click </a:t>
            </a: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Settings</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then </a:t>
            </a: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Privacy</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t>
            </a:r>
            <a:endParaRPr kumimoji="0" lang="en-US" sz="14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nvGrpSpPr>
          <p:cNvPr id="16" name="Group 15" descr="A photo of the top-right area of the Teams application. There is a green callout box around the ellipsis, and another green callout box around the settings button. This indicates to click the ellipsis, then the settings button.">
            <a:extLst>
              <a:ext uri="{FF2B5EF4-FFF2-40B4-BE49-F238E27FC236}">
                <a16:creationId xmlns:a16="http://schemas.microsoft.com/office/drawing/2014/main" id="{9345677E-5703-DD69-376C-8899420E97D8}"/>
              </a:ext>
            </a:extLst>
          </p:cNvPr>
          <p:cNvGrpSpPr/>
          <p:nvPr/>
        </p:nvGrpSpPr>
        <p:grpSpPr>
          <a:xfrm>
            <a:off x="7491152" y="2128909"/>
            <a:ext cx="1792061" cy="819279"/>
            <a:chOff x="6904240" y="2311190"/>
            <a:chExt cx="1792061" cy="819279"/>
          </a:xfrm>
        </p:grpSpPr>
        <p:pic>
          <p:nvPicPr>
            <p:cNvPr id="17" name="Picture 16">
              <a:extLst>
                <a:ext uri="{FF2B5EF4-FFF2-40B4-BE49-F238E27FC236}">
                  <a16:creationId xmlns:a16="http://schemas.microsoft.com/office/drawing/2014/main" id="{6C39C58C-D0F6-7283-5D73-F599DA1F4719}"/>
                </a:ext>
              </a:extLst>
            </p:cNvPr>
            <p:cNvPicPr>
              <a:picLocks noChangeAspect="1"/>
            </p:cNvPicPr>
            <p:nvPr/>
          </p:nvPicPr>
          <p:blipFill rotWithShape="1">
            <a:blip r:embed="rId5"/>
            <a:srcRect b="59490"/>
            <a:stretch/>
          </p:blipFill>
          <p:spPr>
            <a:xfrm>
              <a:off x="6911482" y="2311190"/>
              <a:ext cx="1784819" cy="819279"/>
            </a:xfrm>
            <a:prstGeom prst="rect">
              <a:avLst/>
            </a:prstGeom>
            <a:ln>
              <a:solidFill>
                <a:sysClr val="window" lastClr="FFFFFF">
                  <a:lumMod val="50000"/>
                </a:sysClr>
              </a:solidFill>
            </a:ln>
          </p:spPr>
        </p:pic>
        <p:sp>
          <p:nvSpPr>
            <p:cNvPr id="18" name="Rectangle 17">
              <a:extLst>
                <a:ext uri="{FF2B5EF4-FFF2-40B4-BE49-F238E27FC236}">
                  <a16:creationId xmlns:a16="http://schemas.microsoft.com/office/drawing/2014/main" id="{6EFB3E8B-AA77-85EC-77C8-3D7A1024CC42}"/>
                </a:ext>
              </a:extLst>
            </p:cNvPr>
            <p:cNvSpPr/>
            <p:nvPr/>
          </p:nvSpPr>
          <p:spPr>
            <a:xfrm>
              <a:off x="7625978" y="2311190"/>
              <a:ext cx="293071" cy="28069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5D08B5C-03D5-685A-9114-087804665FBB}"/>
                </a:ext>
              </a:extLst>
            </p:cNvPr>
            <p:cNvSpPr/>
            <p:nvPr/>
          </p:nvSpPr>
          <p:spPr>
            <a:xfrm>
              <a:off x="6904240" y="2585706"/>
              <a:ext cx="1784819" cy="28069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0BD70A26-8AB1-4B3D-4840-A50A024429C3}"/>
              </a:ext>
            </a:extLst>
          </p:cNvPr>
          <p:cNvSpPr txBox="1"/>
          <p:nvPr/>
        </p:nvSpPr>
        <p:spPr>
          <a:xfrm>
            <a:off x="7016115" y="2954794"/>
            <a:ext cx="4337685" cy="3077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In privacy, click </a:t>
            </a: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Edit Blocked Contacts</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t>
            </a:r>
          </a:p>
        </p:txBody>
      </p:sp>
      <p:grpSp>
        <p:nvGrpSpPr>
          <p:cNvPr id="22" name="Group 21" descr="A photo of the Settings Menu within Teams. There is a green callout box around the Privacy button. There is also a green callout box around the Edit Blocked Contacts button.">
            <a:extLst>
              <a:ext uri="{FF2B5EF4-FFF2-40B4-BE49-F238E27FC236}">
                <a16:creationId xmlns:a16="http://schemas.microsoft.com/office/drawing/2014/main" id="{827CEB1C-832D-0A34-09B9-58264FF9FC9D}"/>
              </a:ext>
            </a:extLst>
          </p:cNvPr>
          <p:cNvGrpSpPr/>
          <p:nvPr/>
        </p:nvGrpSpPr>
        <p:grpSpPr>
          <a:xfrm>
            <a:off x="7472038" y="3268155"/>
            <a:ext cx="3295463" cy="1793294"/>
            <a:chOff x="6121659" y="3867541"/>
            <a:chExt cx="4651286" cy="2592420"/>
          </a:xfrm>
        </p:grpSpPr>
        <p:pic>
          <p:nvPicPr>
            <p:cNvPr id="23" name="Picture 22">
              <a:extLst>
                <a:ext uri="{FF2B5EF4-FFF2-40B4-BE49-F238E27FC236}">
                  <a16:creationId xmlns:a16="http://schemas.microsoft.com/office/drawing/2014/main" id="{598D3DAF-31F9-5B37-9B7D-A2C9838C0737}"/>
                </a:ext>
              </a:extLst>
            </p:cNvPr>
            <p:cNvPicPr>
              <a:picLocks noChangeAspect="1"/>
            </p:cNvPicPr>
            <p:nvPr/>
          </p:nvPicPr>
          <p:blipFill rotWithShape="1">
            <a:blip r:embed="rId6"/>
            <a:srcRect r="19204"/>
            <a:stretch/>
          </p:blipFill>
          <p:spPr>
            <a:xfrm>
              <a:off x="6121659" y="3867541"/>
              <a:ext cx="4651286" cy="2592420"/>
            </a:xfrm>
            <a:prstGeom prst="rect">
              <a:avLst/>
            </a:prstGeom>
            <a:ln>
              <a:solidFill>
                <a:sysClr val="window" lastClr="FFFFFF">
                  <a:lumMod val="50000"/>
                </a:sysClr>
              </a:solidFill>
            </a:ln>
          </p:spPr>
        </p:pic>
        <p:sp>
          <p:nvSpPr>
            <p:cNvPr id="24" name="Rectangle 23">
              <a:extLst>
                <a:ext uri="{FF2B5EF4-FFF2-40B4-BE49-F238E27FC236}">
                  <a16:creationId xmlns:a16="http://schemas.microsoft.com/office/drawing/2014/main" id="{FD92F224-B5A5-C702-148E-788B49D4184F}"/>
                </a:ext>
              </a:extLst>
            </p:cNvPr>
            <p:cNvSpPr/>
            <p:nvPr/>
          </p:nvSpPr>
          <p:spPr>
            <a:xfrm>
              <a:off x="6131707" y="4702015"/>
              <a:ext cx="1484944" cy="314191"/>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14556DB-1BB6-366A-0C10-8A5F81A3AF07}"/>
                </a:ext>
              </a:extLst>
            </p:cNvPr>
            <p:cNvSpPr/>
            <p:nvPr/>
          </p:nvSpPr>
          <p:spPr>
            <a:xfrm>
              <a:off x="7818158" y="6049764"/>
              <a:ext cx="1376084" cy="314191"/>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E103BE16-053D-2485-6010-CBA0C00DEC4F}"/>
              </a:ext>
            </a:extLst>
          </p:cNvPr>
          <p:cNvSpPr txBox="1"/>
          <p:nvPr/>
        </p:nvSpPr>
        <p:spPr>
          <a:xfrm>
            <a:off x="7020581" y="5125481"/>
            <a:ext cx="4337685" cy="3077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To unblock a call/number, simply click </a:t>
            </a: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Unblock</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t>
            </a:r>
            <a:endParaRPr kumimoji="0" lang="en-US" sz="1400" b="0" i="0" u="none" strike="noStrike" kern="1200" cap="none" spc="0" normalizeH="0" baseline="0" noProof="0" dirty="0">
              <a:ln>
                <a:noFill/>
              </a:ln>
              <a:solidFill>
                <a:srgbClr val="3C3C3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87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216400" y="2743200"/>
            <a:ext cx="4076700" cy="923330"/>
          </a:xfrm>
          <a:prstGeom prst="rect">
            <a:avLst/>
          </a:prstGeom>
          <a:noFill/>
        </p:spPr>
        <p:txBody>
          <a:bodyPr wrap="square" rtlCol="0">
            <a:spAutoFit/>
          </a:bodyPr>
          <a:lstStyle/>
          <a:p>
            <a:pPr algn="ctr"/>
            <a:r>
              <a:rPr lang="en-US" sz="5400" b="1" dirty="0">
                <a:solidFill>
                  <a:schemeClr val="bg1"/>
                </a:solidFill>
                <a:latin typeface="Georgia" charset="0"/>
                <a:ea typeface="Georgia" charset="0"/>
                <a:cs typeface="Georgia" charset="0"/>
              </a:rPr>
              <a:t>Voicemail</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307" t="40406"/>
          <a:stretch/>
        </p:blipFill>
        <p:spPr>
          <a:xfrm>
            <a:off x="0" y="0"/>
            <a:ext cx="4332845" cy="4645258"/>
          </a:xfrm>
          <a:prstGeom prst="rect">
            <a:avLst/>
          </a:prstGeom>
        </p:spPr>
      </p:pic>
    </p:spTree>
    <p:extLst>
      <p:ext uri="{BB962C8B-B14F-4D97-AF65-F5344CB8AC3E}">
        <p14:creationId xmlns:p14="http://schemas.microsoft.com/office/powerpoint/2010/main" val="171401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Voicemail</a:t>
            </a:r>
          </a:p>
        </p:txBody>
      </p:sp>
      <p:sp>
        <p:nvSpPr>
          <p:cNvPr id="3" name="Content Placeholder 2"/>
          <p:cNvSpPr>
            <a:spLocks noGrp="1"/>
          </p:cNvSpPr>
          <p:nvPr>
            <p:ph idx="1"/>
          </p:nvPr>
        </p:nvSpPr>
        <p:spPr>
          <a:xfrm>
            <a:off x="227944" y="1352833"/>
            <a:ext cx="8378846" cy="956028"/>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Voicemails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received will be stored in the Calls app in Teams.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Select the voicemail menu in the History section and click a message to play the message and display additional  information in 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Details</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 pane shown to the right. </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the Voicemail Details Pane. It shows who called, transcription of the voicemail, and the date and time of the call. There is a green callout box around the play button and the dropdown menu to slow the recording down, or speed it up.">
            <a:extLst>
              <a:ext uri="{FF2B5EF4-FFF2-40B4-BE49-F238E27FC236}">
                <a16:creationId xmlns:a16="http://schemas.microsoft.com/office/drawing/2014/main" id="{6690A74F-16D5-AD3A-EEE5-60B355FF648C}"/>
              </a:ext>
            </a:extLst>
          </p:cNvPr>
          <p:cNvGrpSpPr/>
          <p:nvPr/>
        </p:nvGrpSpPr>
        <p:grpSpPr>
          <a:xfrm>
            <a:off x="9338310" y="1290222"/>
            <a:ext cx="2287068" cy="4277556"/>
            <a:chOff x="9500563" y="1250302"/>
            <a:chExt cx="2367587" cy="4909005"/>
          </a:xfrm>
        </p:grpSpPr>
        <p:pic>
          <p:nvPicPr>
            <p:cNvPr id="7" name="Picture 6">
              <a:extLst>
                <a:ext uri="{FF2B5EF4-FFF2-40B4-BE49-F238E27FC236}">
                  <a16:creationId xmlns:a16="http://schemas.microsoft.com/office/drawing/2014/main" id="{B880927B-DF6C-8B2C-3D1D-FCCD14501010}"/>
                </a:ext>
              </a:extLst>
            </p:cNvPr>
            <p:cNvPicPr>
              <a:picLocks noChangeAspect="1"/>
            </p:cNvPicPr>
            <p:nvPr/>
          </p:nvPicPr>
          <p:blipFill rotWithShape="1">
            <a:blip r:embed="rId4"/>
            <a:srcRect b="1464"/>
            <a:stretch/>
          </p:blipFill>
          <p:spPr>
            <a:xfrm>
              <a:off x="9500564" y="1250302"/>
              <a:ext cx="2367586" cy="4909005"/>
            </a:xfrm>
            <a:prstGeom prst="rect">
              <a:avLst/>
            </a:prstGeom>
            <a:ln>
              <a:solidFill>
                <a:sysClr val="window" lastClr="FFFFFF">
                  <a:lumMod val="50000"/>
                </a:sysClr>
              </a:solidFill>
            </a:ln>
          </p:spPr>
        </p:pic>
        <p:sp>
          <p:nvSpPr>
            <p:cNvPr id="8" name="Rectangle 7">
              <a:extLst>
                <a:ext uri="{FF2B5EF4-FFF2-40B4-BE49-F238E27FC236}">
                  <a16:creationId xmlns:a16="http://schemas.microsoft.com/office/drawing/2014/main" id="{DEDA0203-2575-689B-5CBE-FED4829B16DC}"/>
                </a:ext>
              </a:extLst>
            </p:cNvPr>
            <p:cNvSpPr/>
            <p:nvPr/>
          </p:nvSpPr>
          <p:spPr>
            <a:xfrm>
              <a:off x="9500563" y="5103237"/>
              <a:ext cx="2367585" cy="36933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mn-cs"/>
              </a:endParaRPr>
            </a:p>
          </p:txBody>
        </p:sp>
      </p:grpSp>
      <p:grpSp>
        <p:nvGrpSpPr>
          <p:cNvPr id="9" name="Group 8" descr="A photo of the top of your history section. There is a green callout box around the Voicemail button, indicating to click here to filter to all voicemails in your call history.">
            <a:extLst>
              <a:ext uri="{FF2B5EF4-FFF2-40B4-BE49-F238E27FC236}">
                <a16:creationId xmlns:a16="http://schemas.microsoft.com/office/drawing/2014/main" id="{8A165C63-8B08-0BA9-AB29-6E9EEC25DAB0}"/>
              </a:ext>
            </a:extLst>
          </p:cNvPr>
          <p:cNvGrpSpPr/>
          <p:nvPr/>
        </p:nvGrpSpPr>
        <p:grpSpPr>
          <a:xfrm>
            <a:off x="724968" y="2358687"/>
            <a:ext cx="5772150" cy="600075"/>
            <a:chOff x="323850" y="2197461"/>
            <a:chExt cx="5772150" cy="600075"/>
          </a:xfrm>
        </p:grpSpPr>
        <p:pic>
          <p:nvPicPr>
            <p:cNvPr id="11" name="Picture 10">
              <a:extLst>
                <a:ext uri="{FF2B5EF4-FFF2-40B4-BE49-F238E27FC236}">
                  <a16:creationId xmlns:a16="http://schemas.microsoft.com/office/drawing/2014/main" id="{7A935368-8249-EFF4-3977-8CE6A338A7AB}"/>
                </a:ext>
              </a:extLst>
            </p:cNvPr>
            <p:cNvPicPr>
              <a:picLocks noChangeAspect="1"/>
            </p:cNvPicPr>
            <p:nvPr/>
          </p:nvPicPr>
          <p:blipFill>
            <a:blip r:embed="rId5"/>
            <a:stretch>
              <a:fillRect/>
            </a:stretch>
          </p:blipFill>
          <p:spPr>
            <a:xfrm>
              <a:off x="323850" y="2197461"/>
              <a:ext cx="5772150" cy="600075"/>
            </a:xfrm>
            <a:prstGeom prst="rect">
              <a:avLst/>
            </a:prstGeom>
            <a:ln w="9525">
              <a:solidFill>
                <a:srgbClr val="3C3C3B"/>
              </a:solidFill>
            </a:ln>
          </p:spPr>
        </p:pic>
        <p:sp>
          <p:nvSpPr>
            <p:cNvPr id="12" name="Rectangle 11">
              <a:extLst>
                <a:ext uri="{FF2B5EF4-FFF2-40B4-BE49-F238E27FC236}">
                  <a16:creationId xmlns:a16="http://schemas.microsoft.com/office/drawing/2014/main" id="{0415A3CF-7305-6F66-D3BE-D500B50EB915}"/>
                </a:ext>
              </a:extLst>
            </p:cNvPr>
            <p:cNvSpPr/>
            <p:nvPr/>
          </p:nvSpPr>
          <p:spPr>
            <a:xfrm>
              <a:off x="4850061" y="2322164"/>
              <a:ext cx="819150" cy="369332"/>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mn-cs"/>
              </a:endParaRPr>
            </a:p>
          </p:txBody>
        </p:sp>
      </p:grpSp>
      <p:sp>
        <p:nvSpPr>
          <p:cNvPr id="15" name="TextBox 14">
            <a:extLst>
              <a:ext uri="{FF2B5EF4-FFF2-40B4-BE49-F238E27FC236}">
                <a16:creationId xmlns:a16="http://schemas.microsoft.com/office/drawing/2014/main" id="{8446E33F-F223-9B72-4402-A204BC0D0969}"/>
              </a:ext>
            </a:extLst>
          </p:cNvPr>
          <p:cNvSpPr txBox="1"/>
          <p:nvPr/>
        </p:nvSpPr>
        <p:spPr>
          <a:xfrm>
            <a:off x="227944" y="3016309"/>
            <a:ext cx="7292340" cy="5232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From the </a:t>
            </a:r>
            <a:r>
              <a:rPr kumimoji="0" lang="en-US" sz="1400" b="1"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More Options </a:t>
            </a:r>
            <a:r>
              <a:rPr kumimoji="0" lang="en-US" sz="14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menu you can return the call, initiate a chat (if internal caller), manage the message, or add the caller to your contacts.</a:t>
            </a:r>
          </a:p>
        </p:txBody>
      </p:sp>
      <p:grpSp>
        <p:nvGrpSpPr>
          <p:cNvPr id="16" name="Group 15" descr="A photo of a voicemail within the history section. There is a green callout box around the more options menu that has the options to call back, chat (if caller is internal), mark as unread, delete, add to speedial and add contact.">
            <a:extLst>
              <a:ext uri="{FF2B5EF4-FFF2-40B4-BE49-F238E27FC236}">
                <a16:creationId xmlns:a16="http://schemas.microsoft.com/office/drawing/2014/main" id="{E4C9C43F-45A6-20C8-AFDC-58AD85DF33FF}"/>
              </a:ext>
            </a:extLst>
          </p:cNvPr>
          <p:cNvGrpSpPr/>
          <p:nvPr/>
        </p:nvGrpSpPr>
        <p:grpSpPr>
          <a:xfrm>
            <a:off x="735170" y="3544059"/>
            <a:ext cx="4705510" cy="2032362"/>
            <a:chOff x="689429" y="3064071"/>
            <a:chExt cx="5053308" cy="2619375"/>
          </a:xfrm>
        </p:grpSpPr>
        <p:pic>
          <p:nvPicPr>
            <p:cNvPr id="17" name="Picture 16">
              <a:extLst>
                <a:ext uri="{FF2B5EF4-FFF2-40B4-BE49-F238E27FC236}">
                  <a16:creationId xmlns:a16="http://schemas.microsoft.com/office/drawing/2014/main" id="{F3CC1E28-4201-8613-9816-A6F49B3B8361}"/>
                </a:ext>
              </a:extLst>
            </p:cNvPr>
            <p:cNvPicPr>
              <a:picLocks noChangeAspect="1"/>
            </p:cNvPicPr>
            <p:nvPr/>
          </p:nvPicPr>
          <p:blipFill rotWithShape="1">
            <a:blip r:embed="rId6"/>
            <a:srcRect l="67656" t="13912" r="15313" b="54959"/>
            <a:stretch/>
          </p:blipFill>
          <p:spPr>
            <a:xfrm>
              <a:off x="689429" y="3064071"/>
              <a:ext cx="5053308" cy="2619375"/>
            </a:xfrm>
            <a:prstGeom prst="rect">
              <a:avLst/>
            </a:prstGeom>
            <a:ln w="9525">
              <a:solidFill>
                <a:sysClr val="window" lastClr="FFFFFF">
                  <a:lumMod val="50000"/>
                </a:sysClr>
              </a:solidFill>
            </a:ln>
          </p:spPr>
        </p:pic>
        <p:sp>
          <p:nvSpPr>
            <p:cNvPr id="18" name="Rectangle 17">
              <a:extLst>
                <a:ext uri="{FF2B5EF4-FFF2-40B4-BE49-F238E27FC236}">
                  <a16:creationId xmlns:a16="http://schemas.microsoft.com/office/drawing/2014/main" id="{CF995F3E-5258-3340-463A-2187D54DCE70}"/>
                </a:ext>
              </a:extLst>
            </p:cNvPr>
            <p:cNvSpPr/>
            <p:nvPr/>
          </p:nvSpPr>
          <p:spPr>
            <a:xfrm>
              <a:off x="3390061" y="4004425"/>
              <a:ext cx="1172413" cy="1605799"/>
            </a:xfrm>
            <a:prstGeom prst="rect">
              <a:avLst/>
            </a:prstGeom>
            <a:noFill/>
            <a:ln w="285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panose="020B0502040204020203" pitchFamily="34" charset="0"/>
                <a:ea typeface="+mn-ea"/>
                <a:cs typeface="+mn-cs"/>
              </a:endParaRPr>
            </a:p>
          </p:txBody>
        </p:sp>
      </p:grpSp>
    </p:spTree>
    <p:extLst>
      <p:ext uri="{BB962C8B-B14F-4D97-AF65-F5344CB8AC3E}">
        <p14:creationId xmlns:p14="http://schemas.microsoft.com/office/powerpoint/2010/main" val="294281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BA0C2F"/>
                </a:solidFill>
                <a:latin typeface="Georgia" charset="0"/>
                <a:ea typeface="Georgia" charset="0"/>
                <a:cs typeface="Georgia" charset="0"/>
              </a:rPr>
              <a:t>Voicemails in Outlook</a:t>
            </a:r>
          </a:p>
        </p:txBody>
      </p:sp>
      <p:sp>
        <p:nvSpPr>
          <p:cNvPr id="3" name="Content Placeholder 2"/>
          <p:cNvSpPr>
            <a:spLocks noGrp="1"/>
          </p:cNvSpPr>
          <p:nvPr>
            <p:ph idx="1"/>
          </p:nvPr>
        </p:nvSpPr>
        <p:spPr>
          <a:xfrm>
            <a:off x="531495" y="1410159"/>
            <a:ext cx="10748010" cy="91030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A copy of each voicemail will also be sent to Outlook. Open the Outlook message to read or listen to your voicemails. </a:t>
            </a:r>
            <a:r>
              <a:rPr kumimoji="0" lang="en-US" sz="1600" b="0" u="none" strike="noStrike" kern="1200" cap="none" spc="0" normalizeH="0" baseline="0" noProof="0" dirty="0">
                <a:ln>
                  <a:noFill/>
                </a:ln>
                <a:solidFill>
                  <a:srgbClr val="3C3C3B"/>
                </a:solidFill>
                <a:effectLst/>
                <a:uLnTx/>
                <a:uFillTx/>
                <a:latin typeface="Segoe UI" panose="020B0502040204020203" pitchFamily="34" charset="0"/>
                <a:ea typeface="+mn-ea"/>
                <a:cs typeface="Segoe UI" panose="020B0502040204020203" pitchFamily="34" charset="0"/>
              </a:rPr>
              <a:t>Note: Deleting a voicemail message from Outlook will also delete it from your Calls app and vice versa.</a:t>
            </a:r>
          </a:p>
          <a:p>
            <a:pPr marL="0" indent="0">
              <a:buNone/>
            </a:pPr>
            <a:endParaRPr lang="en-US" dirty="0">
              <a:latin typeface="Georgia" charset="0"/>
              <a:ea typeface="Georgia" charset="0"/>
              <a:cs typeface="Georgia" charset="0"/>
            </a:endParaRPr>
          </a:p>
        </p:txBody>
      </p:sp>
      <p:sp>
        <p:nvSpPr>
          <p:cNvPr id="4" name="Rectangle 3"/>
          <p:cNvSpPr/>
          <p:nvPr/>
        </p:nvSpPr>
        <p:spPr>
          <a:xfrm>
            <a:off x="-1270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a:t>
            </a:r>
            <a:r>
              <a:rPr lang="en-US" dirty="0" err="1">
                <a:latin typeface="Georgia" charset="0"/>
                <a:ea typeface="Georgia" charset="0"/>
                <a:cs typeface="Georgia" charset="0"/>
              </a:rPr>
              <a:t>eits.uga.edu</a:t>
            </a:r>
            <a:endParaRPr lang="en-US" dirty="0">
              <a:latin typeface="Georgia" charset="0"/>
              <a:ea typeface="Georgia" charset="0"/>
              <a:cs typeface="Georgia" charset="0"/>
            </a:endParaRPr>
          </a:p>
        </p:txBody>
      </p:sp>
      <p:sp>
        <p:nvSpPr>
          <p:cNvPr id="6" name="Rectangle 5"/>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34" y="5801825"/>
            <a:ext cx="2805684" cy="72411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grpSp>
        <p:nvGrpSpPr>
          <p:cNvPr id="5" name="Group 4" descr="A photo of a voicemail received in outlook.">
            <a:extLst>
              <a:ext uri="{FF2B5EF4-FFF2-40B4-BE49-F238E27FC236}">
                <a16:creationId xmlns:a16="http://schemas.microsoft.com/office/drawing/2014/main" id="{2633D3DB-C435-EE2A-1EE1-A8C3418615C8}"/>
              </a:ext>
            </a:extLst>
          </p:cNvPr>
          <p:cNvGrpSpPr/>
          <p:nvPr/>
        </p:nvGrpSpPr>
        <p:grpSpPr>
          <a:xfrm>
            <a:off x="1109392" y="2181190"/>
            <a:ext cx="9592215" cy="3264476"/>
            <a:chOff x="414957" y="2000536"/>
            <a:chExt cx="11362086" cy="4279139"/>
          </a:xfrm>
        </p:grpSpPr>
        <p:grpSp>
          <p:nvGrpSpPr>
            <p:cNvPr id="7" name="Group 6">
              <a:extLst>
                <a:ext uri="{FF2B5EF4-FFF2-40B4-BE49-F238E27FC236}">
                  <a16:creationId xmlns:a16="http://schemas.microsoft.com/office/drawing/2014/main" id="{6DBCED31-11AF-4361-C822-1B2358F233C5}"/>
                </a:ext>
              </a:extLst>
            </p:cNvPr>
            <p:cNvGrpSpPr/>
            <p:nvPr/>
          </p:nvGrpSpPr>
          <p:grpSpPr>
            <a:xfrm>
              <a:off x="414957" y="2000536"/>
              <a:ext cx="11362086" cy="4279139"/>
              <a:chOff x="414957" y="2000536"/>
              <a:chExt cx="11362086" cy="4279139"/>
            </a:xfrm>
          </p:grpSpPr>
          <p:grpSp>
            <p:nvGrpSpPr>
              <p:cNvPr id="9" name="Group 8">
                <a:extLst>
                  <a:ext uri="{FF2B5EF4-FFF2-40B4-BE49-F238E27FC236}">
                    <a16:creationId xmlns:a16="http://schemas.microsoft.com/office/drawing/2014/main" id="{963D1CDD-20B2-6DBE-1F06-535A1FB6BA7C}"/>
                  </a:ext>
                </a:extLst>
              </p:cNvPr>
              <p:cNvGrpSpPr/>
              <p:nvPr/>
            </p:nvGrpSpPr>
            <p:grpSpPr>
              <a:xfrm>
                <a:off x="414957" y="2000536"/>
                <a:ext cx="11362086" cy="4279139"/>
                <a:chOff x="-1122590" y="2000536"/>
                <a:chExt cx="11362086" cy="4279139"/>
              </a:xfrm>
            </p:grpSpPr>
            <p:pic>
              <p:nvPicPr>
                <p:cNvPr id="12" name="Picture 11">
                  <a:extLst>
                    <a:ext uri="{FF2B5EF4-FFF2-40B4-BE49-F238E27FC236}">
                      <a16:creationId xmlns:a16="http://schemas.microsoft.com/office/drawing/2014/main" id="{30DBB45B-C4AC-BB8C-ECE3-61982F42A5B4}"/>
                    </a:ext>
                  </a:extLst>
                </p:cNvPr>
                <p:cNvPicPr>
                  <a:picLocks noChangeAspect="1"/>
                </p:cNvPicPr>
                <p:nvPr/>
              </p:nvPicPr>
              <p:blipFill>
                <a:blip r:embed="rId4"/>
                <a:stretch>
                  <a:fillRect/>
                </a:stretch>
              </p:blipFill>
              <p:spPr>
                <a:xfrm>
                  <a:off x="1894710" y="2000536"/>
                  <a:ext cx="8344786" cy="4279139"/>
                </a:xfrm>
                <a:prstGeom prst="rect">
                  <a:avLst/>
                </a:prstGeom>
                <a:ln w="12700">
                  <a:solidFill>
                    <a:srgbClr val="3C3C3B"/>
                  </a:solidFill>
                </a:ln>
              </p:spPr>
            </p:pic>
            <p:pic>
              <p:nvPicPr>
                <p:cNvPr id="13" name="Picture 12">
                  <a:extLst>
                    <a:ext uri="{FF2B5EF4-FFF2-40B4-BE49-F238E27FC236}">
                      <a16:creationId xmlns:a16="http://schemas.microsoft.com/office/drawing/2014/main" id="{34EF5632-5143-4F2B-8239-FB53AA2EA29E}"/>
                    </a:ext>
                  </a:extLst>
                </p:cNvPr>
                <p:cNvPicPr>
                  <a:picLocks noChangeAspect="1"/>
                </p:cNvPicPr>
                <p:nvPr/>
              </p:nvPicPr>
              <p:blipFill>
                <a:blip r:embed="rId5"/>
                <a:stretch>
                  <a:fillRect/>
                </a:stretch>
              </p:blipFill>
              <p:spPr>
                <a:xfrm>
                  <a:off x="-1122590" y="2000536"/>
                  <a:ext cx="2898620" cy="878675"/>
                </a:xfrm>
                <a:prstGeom prst="rect">
                  <a:avLst/>
                </a:prstGeom>
                <a:ln w="9525">
                  <a:solidFill>
                    <a:srgbClr val="3C3C3B"/>
                  </a:solidFill>
                </a:ln>
              </p:spPr>
            </p:pic>
          </p:grpSp>
          <p:sp>
            <p:nvSpPr>
              <p:cNvPr id="11" name="Rectangle 10">
                <a:extLst>
                  <a:ext uri="{FF2B5EF4-FFF2-40B4-BE49-F238E27FC236}">
                    <a16:creationId xmlns:a16="http://schemas.microsoft.com/office/drawing/2014/main" id="{BD095E4F-0780-2996-2402-9D0A887722D1}"/>
                  </a:ext>
                </a:extLst>
              </p:cNvPr>
              <p:cNvSpPr/>
              <p:nvPr/>
            </p:nvSpPr>
            <p:spPr>
              <a:xfrm>
                <a:off x="5431536" y="4325112"/>
                <a:ext cx="1481328" cy="64008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AA71A2E5-5157-92E2-183E-41CB8BC2F901}"/>
                </a:ext>
              </a:extLst>
            </p:cNvPr>
            <p:cNvSpPr/>
            <p:nvPr/>
          </p:nvSpPr>
          <p:spPr>
            <a:xfrm>
              <a:off x="6397752" y="3792633"/>
              <a:ext cx="1481328" cy="23987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29694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TS Horizontal PowerPoint Template Option B-TEST" id="{2EE47F1E-EACB-5F48-A55F-BDFDB2BBC9B1}" vid="{46FA06C0-9278-4D4D-AF55-EC87FB341295}"/>
    </a:ext>
  </a:extLst>
</a:theme>
</file>

<file path=docProps/app.xml><?xml version="1.0" encoding="utf-8"?>
<Properties xmlns="http://schemas.openxmlformats.org/officeDocument/2006/extended-properties" xmlns:vt="http://schemas.openxmlformats.org/officeDocument/2006/docPropsVTypes">
  <Template>EITS-Internal to UGA-PowerPoint Template Option B</Template>
  <TotalTime>291</TotalTime>
  <Words>1591</Words>
  <Application>Microsoft Office PowerPoint</Application>
  <PresentationFormat>Widescreen</PresentationFormat>
  <Paragraphs>138</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Georgia</vt:lpstr>
      <vt:lpstr>Raleway</vt:lpstr>
      <vt:lpstr>Segoe UI</vt:lpstr>
      <vt:lpstr>Wingdings</vt:lpstr>
      <vt:lpstr>Office Theme</vt:lpstr>
      <vt:lpstr>PowerPoint Presentation</vt:lpstr>
      <vt:lpstr>Desktop</vt:lpstr>
      <vt:lpstr>Contacts</vt:lpstr>
      <vt:lpstr>Creating Contact Groups</vt:lpstr>
      <vt:lpstr>History</vt:lpstr>
      <vt:lpstr>Blocking Unwanted Calls</vt:lpstr>
      <vt:lpstr>PowerPoint Presentation</vt:lpstr>
      <vt:lpstr>Voicemail</vt:lpstr>
      <vt:lpstr>Voicemails in Outlook</vt:lpstr>
      <vt:lpstr>PowerPoint Presentation</vt:lpstr>
      <vt:lpstr>Emergency Calls</vt:lpstr>
      <vt:lpstr>Initiate a Call</vt:lpstr>
      <vt:lpstr>Call Controls</vt:lpstr>
      <vt:lpstr>Hold</vt:lpstr>
      <vt:lpstr>Multiple Calls Navigation</vt:lpstr>
      <vt:lpstr>Transfer</vt:lpstr>
      <vt:lpstr>Call Merge</vt:lpstr>
      <vt:lpstr>PowerPoint Presentation</vt:lpstr>
      <vt:lpstr>Create a Secondary Ringer</vt:lpstr>
      <vt:lpstr>Call Answering Rules</vt:lpstr>
      <vt:lpstr>Voicemail Configuration</vt:lpstr>
      <vt:lpstr>PowerPoint Presentation</vt:lpstr>
      <vt:lpstr>Download the Mobile App</vt:lpstr>
      <vt:lpstr>Schedule Quiet Time</vt:lpstr>
      <vt:lpstr>Mobile App Call Settings</vt:lpstr>
      <vt:lpstr>Teams Calls - Mobile</vt:lpstr>
      <vt:lpstr>Device Transfer</vt:lpstr>
    </vt:vector>
  </TitlesOfParts>
  <Company>EITS University of Georgia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 Spencer</dc:creator>
  <cp:lastModifiedBy>Stacy Boyles</cp:lastModifiedBy>
  <cp:revision>18</cp:revision>
  <dcterms:created xsi:type="dcterms:W3CDTF">2024-03-25T14:12:03Z</dcterms:created>
  <dcterms:modified xsi:type="dcterms:W3CDTF">2024-04-19T19:09:30Z</dcterms:modified>
</cp:coreProperties>
</file>